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0" r:id="rId1"/>
  </p:sldMasterIdLst>
  <p:notesMasterIdLst>
    <p:notesMasterId r:id="rId25"/>
  </p:notesMasterIdLst>
  <p:sldIdLst>
    <p:sldId id="256" r:id="rId2"/>
    <p:sldId id="257" r:id="rId3"/>
    <p:sldId id="258" r:id="rId4"/>
    <p:sldId id="259" r:id="rId5"/>
    <p:sldId id="278" r:id="rId6"/>
    <p:sldId id="260" r:id="rId7"/>
    <p:sldId id="261" r:id="rId8"/>
    <p:sldId id="262" r:id="rId9"/>
    <p:sldId id="263" r:id="rId10"/>
    <p:sldId id="264" r:id="rId11"/>
    <p:sldId id="265" r:id="rId12"/>
    <p:sldId id="266" r:id="rId13"/>
    <p:sldId id="267" r:id="rId14"/>
    <p:sldId id="273" r:id="rId15"/>
    <p:sldId id="268" r:id="rId16"/>
    <p:sldId id="269" r:id="rId17"/>
    <p:sldId id="270" r:id="rId18"/>
    <p:sldId id="271" r:id="rId19"/>
    <p:sldId id="272" r:id="rId20"/>
    <p:sldId id="274" r:id="rId21"/>
    <p:sldId id="275" r:id="rId22"/>
    <p:sldId id="276" r:id="rId23"/>
    <p:sldId id="27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0088" autoAdjust="0"/>
  </p:normalViewPr>
  <p:slideViewPr>
    <p:cSldViewPr snapToGrid="0">
      <p:cViewPr varScale="1">
        <p:scale>
          <a:sx n="73" d="100"/>
          <a:sy n="73" d="100"/>
        </p:scale>
        <p:origin x="1218" y="6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0" d="100"/>
          <a:sy n="70" d="100"/>
        </p:scale>
        <p:origin x="3240"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C62282-1F59-4236-A22E-4E84B468CDA0}" type="datetimeFigureOut">
              <a:rPr lang="en-IN" smtClean="0"/>
              <a:t>21-Jan-22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A6AFDC-C893-46AD-94F6-FFC8C3A230AC}" type="slidenum">
              <a:rPr lang="en-IN" smtClean="0"/>
              <a:t>‹#›</a:t>
            </a:fld>
            <a:endParaRPr lang="en-IN"/>
          </a:p>
        </p:txBody>
      </p:sp>
    </p:spTree>
    <p:extLst>
      <p:ext uri="{BB962C8B-B14F-4D97-AF65-F5344CB8AC3E}">
        <p14:creationId xmlns:p14="http://schemas.microsoft.com/office/powerpoint/2010/main" val="2626914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already discussed TCS in GST</a:t>
            </a:r>
            <a:endParaRPr lang="en-IN" dirty="0"/>
          </a:p>
        </p:txBody>
      </p:sp>
      <p:sp>
        <p:nvSpPr>
          <p:cNvPr id="4" name="Slide Number Placeholder 3"/>
          <p:cNvSpPr>
            <a:spLocks noGrp="1"/>
          </p:cNvSpPr>
          <p:nvPr>
            <p:ph type="sldNum" sz="quarter" idx="10"/>
          </p:nvPr>
        </p:nvSpPr>
        <p:spPr/>
        <p:txBody>
          <a:bodyPr/>
          <a:lstStyle/>
          <a:p>
            <a:fld id="{A1A6AFDC-C893-46AD-94F6-FFC8C3A230AC}" type="slidenum">
              <a:rPr lang="en-IN" smtClean="0"/>
              <a:t>4</a:t>
            </a:fld>
            <a:endParaRPr lang="en-IN"/>
          </a:p>
        </p:txBody>
      </p:sp>
    </p:spTree>
    <p:extLst>
      <p:ext uri="{BB962C8B-B14F-4D97-AF65-F5344CB8AC3E}">
        <p14:creationId xmlns:p14="http://schemas.microsoft.com/office/powerpoint/2010/main" val="1356841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1" kern="1200" dirty="0">
                <a:solidFill>
                  <a:schemeClr val="tx1"/>
                </a:solidFill>
                <a:effectLst/>
                <a:latin typeface="+mn-lt"/>
                <a:ea typeface="+mn-ea"/>
                <a:cs typeface="+mn-cs"/>
              </a:rPr>
              <a:t>TCS is collected on payments like Timber, Tendu Leaves, Scrap, Renting or Leasing of Parking Lot, etc. </a:t>
            </a:r>
          </a:p>
          <a:p>
            <a:endParaRPr lang="en-US" sz="1200" b="0" i="1" kern="1200" dirty="0">
              <a:solidFill>
                <a:schemeClr val="tx1"/>
              </a:solidFill>
              <a:effectLst/>
              <a:latin typeface="+mn-lt"/>
              <a:ea typeface="+mn-ea"/>
              <a:cs typeface="+mn-cs"/>
            </a:endParaRPr>
          </a:p>
          <a:p>
            <a:r>
              <a:rPr lang="en-US" sz="1200" b="0" i="1" kern="1200" dirty="0">
                <a:solidFill>
                  <a:schemeClr val="tx1"/>
                </a:solidFill>
                <a:effectLst/>
                <a:latin typeface="+mn-lt"/>
                <a:ea typeface="+mn-ea"/>
                <a:cs typeface="+mn-cs"/>
              </a:rPr>
              <a:t>Rates of TCS:</a:t>
            </a:r>
          </a:p>
          <a:p>
            <a:endParaRPr lang="en-US" sz="1200" b="0" i="1" kern="1200" dirty="0">
              <a:solidFill>
                <a:schemeClr val="tx1"/>
              </a:solidFill>
              <a:effectLst/>
              <a:latin typeface="+mn-lt"/>
              <a:ea typeface="+mn-ea"/>
              <a:cs typeface="+mn-cs"/>
            </a:endParaRPr>
          </a:p>
          <a:p>
            <a:r>
              <a:rPr lang="en-US" dirty="0"/>
              <a:t>Timber obtained under a forest lease or other mode - 2.5%</a:t>
            </a:r>
          </a:p>
          <a:p>
            <a:r>
              <a:rPr lang="en-IN" dirty="0"/>
              <a:t>Scrap – 1%</a:t>
            </a:r>
          </a:p>
          <a:p>
            <a:r>
              <a:rPr lang="en-IN" dirty="0"/>
              <a:t>Tendu Leaves – 5%</a:t>
            </a:r>
          </a:p>
          <a:p>
            <a:r>
              <a:rPr lang="en-IN" dirty="0"/>
              <a:t>Sale of Goods - 0.1% (1% for Non-PAN)  </a:t>
            </a:r>
            <a:r>
              <a:rPr lang="en-US" dirty="0"/>
              <a:t> </a:t>
            </a:r>
          </a:p>
          <a:p>
            <a:r>
              <a:rPr lang="en-IN" dirty="0"/>
              <a:t>Leasing / Licensing of Parking Lot – 2% </a:t>
            </a:r>
          </a:p>
          <a:p>
            <a:r>
              <a:rPr lang="en-IN" sz="1200" b="0" i="1" kern="1200" dirty="0">
                <a:solidFill>
                  <a:schemeClr val="tx1"/>
                </a:solidFill>
                <a:effectLst/>
                <a:latin typeface="+mn-lt"/>
                <a:ea typeface="+mn-ea"/>
                <a:cs typeface="+mn-cs"/>
              </a:rPr>
              <a:t>For others you can check details </a:t>
            </a:r>
          </a:p>
          <a:p>
            <a:r>
              <a:rPr lang="en-US" sz="1200" b="0" i="1" kern="1200" dirty="0">
                <a:solidFill>
                  <a:schemeClr val="tx1"/>
                </a:solidFill>
                <a:effectLst/>
                <a:latin typeface="+mn-lt"/>
                <a:ea typeface="+mn-ea"/>
                <a:cs typeface="+mn-cs"/>
              </a:rPr>
              <a:t>https://www.caclubindia.com/articles/tcs-rate-chart-fy-2021-22-45263.asp</a:t>
            </a:r>
            <a:endParaRPr lang="en-IN" sz="1200" b="0" i="1" kern="1200" dirty="0">
              <a:solidFill>
                <a:schemeClr val="tx1"/>
              </a:solidFill>
              <a:effectLst/>
              <a:latin typeface="+mn-lt"/>
              <a:ea typeface="+mn-ea"/>
              <a:cs typeface="+mn-cs"/>
            </a:endParaRPr>
          </a:p>
          <a:p>
            <a:endParaRPr lang="en-US" sz="1200" b="0" i="1" kern="1200" dirty="0">
              <a:solidFill>
                <a:schemeClr val="tx1"/>
              </a:solidFill>
              <a:effectLst/>
              <a:latin typeface="+mn-lt"/>
              <a:ea typeface="+mn-ea"/>
              <a:cs typeface="+mn-cs"/>
            </a:endParaRPr>
          </a:p>
          <a:p>
            <a:endParaRPr lang="en-US" sz="1200" b="1" i="1"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Note:  </a:t>
            </a:r>
            <a:r>
              <a:rPr lang="en-US" dirty="0"/>
              <a:t>TCS Rates without PAN Double of TCS rate as above or 5%, whichever is higher</a:t>
            </a:r>
            <a:endParaRPr lang="en-US" sz="1200" b="1" i="1" kern="1200" dirty="0">
              <a:solidFill>
                <a:schemeClr val="tx1"/>
              </a:solidFill>
              <a:effectLst/>
              <a:latin typeface="+mn-lt"/>
              <a:ea typeface="+mn-ea"/>
              <a:cs typeface="+mn-cs"/>
            </a:endParaRPr>
          </a:p>
          <a:p>
            <a:endParaRPr lang="en-US" sz="1200" b="1" i="1"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Question to audience</a:t>
            </a:r>
            <a:r>
              <a:rPr lang="en-US" sz="1200" i="1" kern="1200" dirty="0">
                <a:solidFill>
                  <a:schemeClr val="tx1"/>
                </a:solidFill>
                <a:effectLst/>
                <a:latin typeface="+mn-lt"/>
                <a:ea typeface="+mn-ea"/>
                <a:cs typeface="+mn-cs"/>
              </a:rPr>
              <a:t>: </a:t>
            </a:r>
            <a:r>
              <a:rPr lang="en-US" sz="1200" b="1" i="1" kern="1200" dirty="0">
                <a:solidFill>
                  <a:schemeClr val="tx1"/>
                </a:solidFill>
                <a:effectLst/>
                <a:latin typeface="+mn-lt"/>
                <a:ea typeface="+mn-ea"/>
                <a:cs typeface="+mn-cs"/>
              </a:rPr>
              <a:t>Now, do you think ITC (Input Tax Credit) can be claimed on this tax paid? </a:t>
            </a:r>
          </a:p>
          <a:p>
            <a:r>
              <a:rPr lang="en-US" sz="1200" b="1" i="1" kern="1200" dirty="0">
                <a:solidFill>
                  <a:schemeClr val="tx1"/>
                </a:solidFill>
                <a:effectLst/>
                <a:latin typeface="+mn-lt"/>
                <a:ea typeface="+mn-ea"/>
                <a:cs typeface="+mn-cs"/>
              </a:rPr>
              <a:t>(Ans: Yes)</a:t>
            </a:r>
            <a:endParaRPr lang="en-US" sz="1200" b="1"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Ok so who will be able to claim the ITC? Seller because he is paying the TCS or buyer? </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So, in sale of Goods, Seller (Bright Enterprises) collects TCS which should be paid by the Buyer (Alpha Traders). So, will the buyer claim ITC or the seller? </a:t>
            </a:r>
            <a:endParaRPr lang="en-US" sz="1200" kern="1200" dirty="0">
              <a:solidFill>
                <a:schemeClr val="tx1"/>
              </a:solidFill>
              <a:effectLst/>
              <a:latin typeface="+mn-lt"/>
              <a:ea typeface="+mn-ea"/>
              <a:cs typeface="+mn-cs"/>
            </a:endParaRP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tx1">
                    <a:lumMod val="75000"/>
                    <a:lumOff val="25000"/>
                  </a:schemeClr>
                </a:solidFill>
                <a:latin typeface="Segoe UI Semilight" panose="020B0402040204020203" pitchFamily="34" charset="0"/>
                <a:ea typeface="Times New Roman" panose="02020603050405020304" pitchFamily="18" charset="0"/>
                <a:cs typeface="Times New Roman" panose="02020603050405020304" pitchFamily="18" charset="0"/>
              </a:rPr>
              <a:t>The buyer can claim the paid TCS as a tax refund after they file their Income Tax Return (ITR)</a:t>
            </a:r>
          </a:p>
          <a:p>
            <a:r>
              <a:rPr lang="en-US" sz="1200" i="1" kern="1200" dirty="0">
                <a:solidFill>
                  <a:schemeClr val="tx1"/>
                </a:solidFill>
                <a:effectLst/>
                <a:latin typeface="+mn-lt"/>
                <a:ea typeface="+mn-ea"/>
                <a:cs typeface="+mn-cs"/>
              </a:rPr>
              <a:t>Why? </a:t>
            </a:r>
            <a:endParaRPr lang="en-US" sz="1200" kern="1200" dirty="0">
              <a:solidFill>
                <a:schemeClr val="tx1"/>
              </a:solidFill>
              <a:effectLst/>
              <a:latin typeface="+mn-lt"/>
              <a:ea typeface="+mn-ea"/>
              <a:cs typeface="+mn-cs"/>
            </a:endParaRPr>
          </a:p>
          <a:p>
            <a:r>
              <a:rPr lang="en-US" b="0" i="0" dirty="0">
                <a:solidFill>
                  <a:srgbClr val="282829"/>
                </a:solidFill>
                <a:effectLst/>
                <a:latin typeface="-apple-system"/>
              </a:rPr>
              <a:t>This TCS paid by the buyer of good is a tax which can be adjusted against his tax payable, however if he does not have any taxable income, then he can claim refund.</a:t>
            </a:r>
            <a:endParaRPr lang="en-US" dirty="0"/>
          </a:p>
        </p:txBody>
      </p:sp>
      <p:sp>
        <p:nvSpPr>
          <p:cNvPr id="4" name="Slide Number Placeholder 3"/>
          <p:cNvSpPr>
            <a:spLocks noGrp="1"/>
          </p:cNvSpPr>
          <p:nvPr>
            <p:ph type="sldNum" sz="quarter" idx="5"/>
          </p:nvPr>
        </p:nvSpPr>
        <p:spPr/>
        <p:txBody>
          <a:bodyPr/>
          <a:lstStyle/>
          <a:p>
            <a:fld id="{33542C22-EB67-444C-9B34-3D794563391A}" type="slidenum">
              <a:rPr lang="en-US" smtClean="0"/>
              <a:t>5</a:t>
            </a:fld>
            <a:endParaRPr lang="en-US"/>
          </a:p>
        </p:txBody>
      </p:sp>
    </p:spTree>
    <p:extLst>
      <p:ext uri="{BB962C8B-B14F-4D97-AF65-F5344CB8AC3E}">
        <p14:creationId xmlns:p14="http://schemas.microsoft.com/office/powerpoint/2010/main" val="2526708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https://help.tallysolutions.com/article/Tally.ERP9/Tax_India/tcs/tcs-landing-page.htm</a:t>
            </a:r>
          </a:p>
          <a:p>
            <a:endParaRPr lang="en-IN" dirty="0"/>
          </a:p>
        </p:txBody>
      </p:sp>
      <p:sp>
        <p:nvSpPr>
          <p:cNvPr id="4" name="Slide Number Placeholder 3"/>
          <p:cNvSpPr>
            <a:spLocks noGrp="1"/>
          </p:cNvSpPr>
          <p:nvPr>
            <p:ph type="sldNum" sz="quarter" idx="10"/>
          </p:nvPr>
        </p:nvSpPr>
        <p:spPr/>
        <p:txBody>
          <a:bodyPr/>
          <a:lstStyle/>
          <a:p>
            <a:fld id="{A1A6AFDC-C893-46AD-94F6-FFC8C3A230AC}" type="slidenum">
              <a:rPr lang="en-IN" smtClean="0"/>
              <a:t>12</a:t>
            </a:fld>
            <a:endParaRPr lang="en-IN"/>
          </a:p>
        </p:txBody>
      </p:sp>
    </p:spTree>
    <p:extLst>
      <p:ext uri="{BB962C8B-B14F-4D97-AF65-F5344CB8AC3E}">
        <p14:creationId xmlns:p14="http://schemas.microsoft.com/office/powerpoint/2010/main" val="4166100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separate ledger should be created for each Nature of Goods…or</a:t>
            </a:r>
            <a:r>
              <a:rPr lang="en-US" baseline="0" dirty="0" smtClean="0"/>
              <a:t> Nature of Goods may </a:t>
            </a:r>
            <a:r>
              <a:rPr lang="en-US" baseline="0" smtClean="0"/>
              <a:t>be selected as “Any”</a:t>
            </a:r>
          </a:p>
          <a:p>
            <a:endParaRPr lang="en-IN" dirty="0"/>
          </a:p>
        </p:txBody>
      </p:sp>
      <p:sp>
        <p:nvSpPr>
          <p:cNvPr id="4" name="Slide Number Placeholder 3"/>
          <p:cNvSpPr>
            <a:spLocks noGrp="1"/>
          </p:cNvSpPr>
          <p:nvPr>
            <p:ph type="sldNum" sz="quarter" idx="10"/>
          </p:nvPr>
        </p:nvSpPr>
        <p:spPr/>
        <p:txBody>
          <a:bodyPr/>
          <a:lstStyle/>
          <a:p>
            <a:fld id="{A1A6AFDC-C893-46AD-94F6-FFC8C3A230AC}" type="slidenum">
              <a:rPr lang="en-IN" smtClean="0"/>
              <a:t>13</a:t>
            </a:fld>
            <a:endParaRPr lang="en-IN"/>
          </a:p>
        </p:txBody>
      </p:sp>
    </p:spTree>
    <p:extLst>
      <p:ext uri="{BB962C8B-B14F-4D97-AF65-F5344CB8AC3E}">
        <p14:creationId xmlns:p14="http://schemas.microsoft.com/office/powerpoint/2010/main" val="4293938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F239A9A-B4B0-4B32-B8CD-2E25E95134C4}"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6176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B61E721-B01C-4D5D-A3CA-2E5518383F10}"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2042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513FEF9-69D0-4F8C-A336-59491FBEDC4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16852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996"/>
            <a:ext cx="12192000" cy="6858000"/>
          </a:xfrm>
          <a:prstGeom prst="rect">
            <a:avLst/>
          </a:prstGeom>
        </p:spPr>
      </p:pic>
      <p:sp>
        <p:nvSpPr>
          <p:cNvPr id="5" name="Oval 15"/>
          <p:cNvSpPr>
            <a:spLocks noChangeArrowheads="1"/>
          </p:cNvSpPr>
          <p:nvPr/>
        </p:nvSpPr>
        <p:spPr bwMode="auto">
          <a:xfrm>
            <a:off x="11644845" y="6415085"/>
            <a:ext cx="244475" cy="255587"/>
          </a:xfrm>
          <a:prstGeom prst="ellipse">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EE3FFA94-08EF-41C4-98AB-078EB231D91E}" type="slidenum">
              <a:rPr lang="en-US" altLang="en-US" sz="1000" b="0">
                <a:solidFill>
                  <a:srgbClr val="FFFFFF"/>
                </a:solidFill>
              </a:rPr>
              <a:pPr algn="ctr" eaLnBrk="1" hangingPunct="1"/>
              <a:t>‹#›</a:t>
            </a:fld>
            <a:endParaRPr lang="en-US" altLang="en-US" sz="1000" b="0">
              <a:solidFill>
                <a:srgbClr val="FFFFFF"/>
              </a:solidFill>
            </a:endParaRPr>
          </a:p>
        </p:txBody>
      </p:sp>
      <p:sp>
        <p:nvSpPr>
          <p:cNvPr id="6" name="Content Placeholder 6"/>
          <p:cNvSpPr>
            <a:spLocks noGrp="1"/>
          </p:cNvSpPr>
          <p:nvPr>
            <p:ph idx="1" hasCustomPrompt="1"/>
          </p:nvPr>
        </p:nvSpPr>
        <p:spPr>
          <a:xfrm>
            <a:off x="611263" y="1401416"/>
            <a:ext cx="10931978" cy="4645621"/>
          </a:xfrm>
          <a:prstGeom prst="rect">
            <a:avLst/>
          </a:prstGeom>
        </p:spPr>
        <p:txBody>
          <a:bodyPr>
            <a:normAutofit/>
          </a:bodyPr>
          <a:lstStyle>
            <a:lvl1pPr algn="just">
              <a:lnSpc>
                <a:spcPct val="100000"/>
              </a:lnSpc>
              <a:spcBef>
                <a:spcPts val="1200"/>
              </a:spcBef>
              <a:defRPr sz="1800">
                <a:solidFill>
                  <a:schemeClr val="tx1">
                    <a:lumMod val="65000"/>
                    <a:lumOff val="35000"/>
                  </a:schemeClr>
                </a:solidFill>
                <a:latin typeface="Arial" panose="020B0604020202020204" pitchFamily="34" charset="0"/>
                <a:cs typeface="Arial" panose="020B0604020202020204" pitchFamily="34" charset="0"/>
              </a:defRPr>
            </a:lvl1pPr>
          </a:lstStyle>
          <a:p>
            <a:r>
              <a:rPr lang="en-US"/>
              <a:t>Content here</a:t>
            </a:r>
            <a:endParaRPr lang="en-IN"/>
          </a:p>
        </p:txBody>
      </p:sp>
      <p:sp>
        <p:nvSpPr>
          <p:cNvPr id="10" name="Title 5"/>
          <p:cNvSpPr>
            <a:spLocks noGrp="1"/>
          </p:cNvSpPr>
          <p:nvPr>
            <p:ph type="title"/>
          </p:nvPr>
        </p:nvSpPr>
        <p:spPr>
          <a:xfrm>
            <a:off x="555893" y="375504"/>
            <a:ext cx="10987348" cy="548999"/>
          </a:xfrm>
          <a:prstGeom prst="rect">
            <a:avLst/>
          </a:prstGeom>
        </p:spPr>
        <p:txBody>
          <a:bodyPr>
            <a:noAutofit/>
          </a:bodyPr>
          <a:lstStyle>
            <a:lvl1pPr algn="ctr">
              <a:defRPr sz="3400" b="0">
                <a:solidFill>
                  <a:schemeClr val="tx1">
                    <a:lumMod val="65000"/>
                    <a:lumOff val="35000"/>
                  </a:schemeClr>
                </a:solidFill>
                <a:latin typeface="Segoe UI Semibold" panose="020B0702040204020203" pitchFamily="34" charset="0"/>
                <a:cs typeface="Segoe UI Semibold" panose="020B0702040204020203" pitchFamily="34" charset="0"/>
              </a:defRPr>
            </a:lvl1pPr>
          </a:lstStyle>
          <a:p>
            <a:r>
              <a:rPr lang="en-US"/>
              <a:t>Click to edit Master title style</a:t>
            </a:r>
            <a:endParaRPr lang="en-IN"/>
          </a:p>
        </p:txBody>
      </p:sp>
      <p:sp>
        <p:nvSpPr>
          <p:cNvPr id="14" name="Rectangle 13"/>
          <p:cNvSpPr/>
          <p:nvPr/>
        </p:nvSpPr>
        <p:spPr>
          <a:xfrm>
            <a:off x="0" y="1"/>
            <a:ext cx="12192000" cy="12246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660" y="6739949"/>
            <a:ext cx="12192000" cy="122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0" y="924503"/>
            <a:ext cx="12192000" cy="0"/>
          </a:xfrm>
          <a:prstGeom prst="line">
            <a:avLst/>
          </a:prstGeom>
          <a:ln w="12700" cmpd="dbl">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p:nvPicPr>
        <p:blipFill>
          <a:blip r:embed="rId3" cstate="print">
            <a:clrChange>
              <a:clrFrom>
                <a:srgbClr val="000000">
                  <a:alpha val="0"/>
                </a:srgbClr>
              </a:clrFrom>
              <a:clrTo>
                <a:srgbClr val="000000">
                  <a:alpha val="0"/>
                </a:srgbClr>
              </a:clrTo>
            </a:clrChange>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10501651" y="192082"/>
            <a:ext cx="1436756" cy="660538"/>
          </a:xfrm>
          <a:prstGeom prst="rect">
            <a:avLst/>
          </a:prstGeom>
        </p:spPr>
      </p:pic>
    </p:spTree>
    <p:extLst>
      <p:ext uri="{BB962C8B-B14F-4D97-AF65-F5344CB8AC3E}">
        <p14:creationId xmlns:p14="http://schemas.microsoft.com/office/powerpoint/2010/main" val="29008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91E21DC-8981-44E6-BC8C-2BA8F673FFBB}"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14124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B9C5D3-0140-4E75-8D7F-C0623D06DFD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61925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3A5666F9-5B40-48E0-8DFD-99EF944CDD22}"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6543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A698D6B-2C72-4E21-9893-A649C6E2A47D}" type="datetimeFigureOut">
              <a:rPr lang="en-US" smtClean="0"/>
              <a:t>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1016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C86811C9-A66C-49F0-970E-F7B68D9109A0}" type="datetimeFigureOut">
              <a:rPr lang="en-US" smtClean="0"/>
              <a:t>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7079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01AE78-96A2-4A23-B183-3B6DB4374FE7}" type="datetimeFigureOut">
              <a:rPr lang="en-US" smtClean="0"/>
              <a:t>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2980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AE0757-B101-4811-9189-10EB2F458E2D}"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95370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EBDC078-589F-40E3-816C-EE21D62B5BBA}"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21944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004436-CA73-4D53-89B4-2A5C7347BF2F}" type="datetimeFigureOut">
              <a:rPr lang="en-US" smtClean="0"/>
              <a:t>1/21/2022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978896" y="10391"/>
            <a:ext cx="1202713" cy="1236407"/>
          </a:xfrm>
          <a:prstGeom prst="rect">
            <a:avLst/>
          </a:prstGeom>
        </p:spPr>
      </p:pic>
    </p:spTree>
    <p:extLst>
      <p:ext uri="{BB962C8B-B14F-4D97-AF65-F5344CB8AC3E}">
        <p14:creationId xmlns:p14="http://schemas.microsoft.com/office/powerpoint/2010/main" val="2990274892"/>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2" y="2588742"/>
            <a:ext cx="8274107" cy="1659871"/>
          </a:xfrm>
        </p:spPr>
        <p:txBody>
          <a:bodyPr/>
          <a:lstStyle/>
          <a:p>
            <a:r>
              <a:rPr lang="en-US" sz="6000" dirty="0" smtClean="0"/>
              <a:t>Tax Collected at Source</a:t>
            </a:r>
            <a:endParaRPr lang="en-IN" sz="6000" dirty="0"/>
          </a:p>
        </p:txBody>
      </p:sp>
      <p:sp>
        <p:nvSpPr>
          <p:cNvPr id="3" name="Subtitle 2"/>
          <p:cNvSpPr>
            <a:spLocks noGrp="1"/>
          </p:cNvSpPr>
          <p:nvPr>
            <p:ph type="subTitle" idx="1"/>
          </p:nvPr>
        </p:nvSpPr>
        <p:spPr>
          <a:xfrm>
            <a:off x="680322" y="4394039"/>
            <a:ext cx="8579292" cy="1365630"/>
          </a:xfrm>
        </p:spPr>
        <p:txBody>
          <a:bodyPr>
            <a:normAutofit/>
          </a:bodyPr>
          <a:lstStyle/>
          <a:p>
            <a:pPr algn="l"/>
            <a:r>
              <a:rPr lang="en-US" dirty="0" smtClean="0"/>
              <a:t>TCS as seen in,</a:t>
            </a:r>
          </a:p>
          <a:p>
            <a:pPr algn="l"/>
            <a:r>
              <a:rPr lang="en-US" dirty="0" smtClean="0"/>
              <a:t> The Income Tax Act,1961 and </a:t>
            </a:r>
          </a:p>
          <a:p>
            <a:pPr algn="l"/>
            <a:r>
              <a:rPr lang="en-US" dirty="0" smtClean="0"/>
              <a:t>The Goods and Service Tax Act, 2017.  </a:t>
            </a:r>
            <a:endParaRPr lang="en-IN" dirty="0"/>
          </a:p>
        </p:txBody>
      </p:sp>
    </p:spTree>
    <p:extLst>
      <p:ext uri="{BB962C8B-B14F-4D97-AF65-F5344CB8AC3E}">
        <p14:creationId xmlns:p14="http://schemas.microsoft.com/office/powerpoint/2010/main" val="4363364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TCS Return Form 27EQ</a:t>
            </a:r>
            <a:endParaRPr lang="en-IN" dirty="0"/>
          </a:p>
        </p:txBody>
      </p:sp>
      <p:sp>
        <p:nvSpPr>
          <p:cNvPr id="3" name="Content Placeholder 2"/>
          <p:cNvSpPr>
            <a:spLocks noGrp="1"/>
          </p:cNvSpPr>
          <p:nvPr>
            <p:ph idx="1"/>
          </p:nvPr>
        </p:nvSpPr>
        <p:spPr>
          <a:xfrm>
            <a:off x="680321" y="2152187"/>
            <a:ext cx="11151219" cy="4705813"/>
          </a:xfrm>
        </p:spPr>
        <p:txBody>
          <a:bodyPr>
            <a:normAutofit fontScale="92500" lnSpcReduction="20000"/>
          </a:bodyPr>
          <a:lstStyle/>
          <a:p>
            <a:r>
              <a:rPr lang="en-IN" dirty="0"/>
              <a:t>It is mandatory to mention the TAN in this form.</a:t>
            </a:r>
          </a:p>
          <a:p>
            <a:r>
              <a:rPr lang="en-IN" dirty="0"/>
              <a:t>The declaration is a Quarterly statement of collection of (TCS) tax at source.</a:t>
            </a:r>
          </a:p>
          <a:p>
            <a:r>
              <a:rPr lang="en-IN" dirty="0"/>
              <a:t>The form is made under the section 206C of the Income Tax Act.</a:t>
            </a:r>
          </a:p>
          <a:p>
            <a:r>
              <a:rPr lang="en-IN" dirty="0"/>
              <a:t>It is compulsory for non-Government deductors to mention the PAN in the form.</a:t>
            </a:r>
          </a:p>
          <a:p>
            <a:r>
              <a:rPr lang="en-IN" dirty="0"/>
              <a:t>For Government deductors, "PANNOTREQD" has to be mentioned.</a:t>
            </a:r>
          </a:p>
          <a:p>
            <a:r>
              <a:rPr lang="en-IN" dirty="0"/>
              <a:t>The deductor category needs to be indicated based on the Annexure 1. </a:t>
            </a:r>
          </a:p>
          <a:p>
            <a:r>
              <a:rPr lang="en-IN" dirty="0"/>
              <a:t>If the deductors are Central Government, the Ministry/Department has to be mentioned. The same goes for the State Government.</a:t>
            </a:r>
          </a:p>
          <a:p>
            <a:r>
              <a:rPr lang="en-IN" dirty="0"/>
              <a:t>TCS is basically the tax that is collected by Seller from Buyer of certain goods when debiting the amount payable to the account of buyer by buyer or when receiving the amount from the buyer in the form of cheque, cash, demand draft or other modes of payment for selling certain prescribed goods as per Section 206C (1) for the purpose of business and not for personal use. </a:t>
            </a:r>
          </a:p>
          <a:p>
            <a:endParaRPr lang="en-IN" dirty="0"/>
          </a:p>
        </p:txBody>
      </p:sp>
    </p:spTree>
    <p:extLst>
      <p:ext uri="{BB962C8B-B14F-4D97-AF65-F5344CB8AC3E}">
        <p14:creationId xmlns:p14="http://schemas.microsoft.com/office/powerpoint/2010/main" val="4286772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Configuring </a:t>
            </a:r>
            <a:r>
              <a:rPr lang="en-IN" dirty="0" err="1"/>
              <a:t>Tally.ERP</a:t>
            </a:r>
            <a:r>
              <a:rPr lang="en-IN" dirty="0"/>
              <a:t> 9 for TCS</a:t>
            </a:r>
          </a:p>
        </p:txBody>
      </p:sp>
      <p:sp>
        <p:nvSpPr>
          <p:cNvPr id="3" name="Content Placeholder 2"/>
          <p:cNvSpPr>
            <a:spLocks noGrp="1"/>
          </p:cNvSpPr>
          <p:nvPr>
            <p:ph idx="1"/>
          </p:nvPr>
        </p:nvSpPr>
        <p:spPr>
          <a:xfrm>
            <a:off x="680320" y="2336873"/>
            <a:ext cx="10013699" cy="3651332"/>
          </a:xfrm>
        </p:spPr>
        <p:txBody>
          <a:bodyPr>
            <a:normAutofit lnSpcReduction="10000"/>
          </a:bodyPr>
          <a:lstStyle/>
          <a:p>
            <a:r>
              <a:rPr lang="en-IN" dirty="0" smtClean="0"/>
              <a:t>Go </a:t>
            </a:r>
            <a:r>
              <a:rPr lang="en-IN" dirty="0"/>
              <a:t>to </a:t>
            </a:r>
            <a:r>
              <a:rPr lang="en-IN" b="1" dirty="0">
                <a:effectLst/>
              </a:rPr>
              <a:t>Gateway of Tally </a:t>
            </a:r>
            <a:r>
              <a:rPr lang="en-IN" dirty="0"/>
              <a:t>&gt; </a:t>
            </a:r>
            <a:r>
              <a:rPr lang="en-IN" b="1" dirty="0">
                <a:effectLst/>
              </a:rPr>
              <a:t>F11: Features </a:t>
            </a:r>
            <a:r>
              <a:rPr lang="en-IN" dirty="0"/>
              <a:t>&gt; </a:t>
            </a:r>
            <a:r>
              <a:rPr lang="en-IN" b="1" dirty="0">
                <a:effectLst/>
              </a:rPr>
              <a:t>Statutory and Taxation </a:t>
            </a:r>
            <a:r>
              <a:rPr lang="en-IN" dirty="0"/>
              <a:t>. </a:t>
            </a:r>
          </a:p>
          <a:p>
            <a:r>
              <a:rPr lang="en-IN" dirty="0" smtClean="0"/>
              <a:t>In </a:t>
            </a:r>
            <a:r>
              <a:rPr lang="en-IN" dirty="0"/>
              <a:t>the </a:t>
            </a:r>
            <a:r>
              <a:rPr lang="en-IN" b="1" dirty="0">
                <a:effectLst/>
              </a:rPr>
              <a:t>Company Operations Alteration </a:t>
            </a:r>
            <a:r>
              <a:rPr lang="en-IN" dirty="0"/>
              <a:t>screen, set </a:t>
            </a:r>
            <a:r>
              <a:rPr lang="en-IN" b="1" dirty="0">
                <a:effectLst/>
              </a:rPr>
              <a:t>Enable Tax Collected at Source (TCS) </a:t>
            </a:r>
            <a:r>
              <a:rPr lang="en-IN" dirty="0"/>
              <a:t>to </a:t>
            </a:r>
            <a:r>
              <a:rPr lang="en-IN" b="1" dirty="0">
                <a:effectLst/>
              </a:rPr>
              <a:t>Yes </a:t>
            </a:r>
            <a:r>
              <a:rPr lang="en-IN" dirty="0"/>
              <a:t>. </a:t>
            </a:r>
          </a:p>
          <a:p>
            <a:r>
              <a:rPr lang="en-IN" dirty="0" smtClean="0"/>
              <a:t>Enable </a:t>
            </a:r>
            <a:r>
              <a:rPr lang="en-IN" dirty="0"/>
              <a:t>the option </a:t>
            </a:r>
            <a:r>
              <a:rPr lang="en-IN" b="1" dirty="0">
                <a:effectLst/>
              </a:rPr>
              <a:t>Set/alter TCS details </a:t>
            </a:r>
            <a:r>
              <a:rPr lang="en-IN" dirty="0"/>
              <a:t>. </a:t>
            </a:r>
            <a:endParaRPr lang="en-IN" dirty="0" smtClean="0"/>
          </a:p>
          <a:p>
            <a:r>
              <a:rPr lang="en-IN" dirty="0" smtClean="0"/>
              <a:t> </a:t>
            </a:r>
            <a:r>
              <a:rPr lang="en-IN" dirty="0"/>
              <a:t>Press </a:t>
            </a:r>
            <a:r>
              <a:rPr lang="en-IN" b="1" dirty="0">
                <a:effectLst/>
              </a:rPr>
              <a:t>F12 </a:t>
            </a:r>
            <a:r>
              <a:rPr lang="en-IN" dirty="0"/>
              <a:t>. </a:t>
            </a:r>
          </a:p>
          <a:p>
            <a:pPr lvl="1"/>
            <a:r>
              <a:rPr lang="en-IN" dirty="0" smtClean="0">
                <a:effectLst/>
              </a:rPr>
              <a:t> </a:t>
            </a:r>
            <a:r>
              <a:rPr lang="en-IN" dirty="0"/>
              <a:t>Set </a:t>
            </a:r>
            <a:r>
              <a:rPr lang="en-IN" b="1" dirty="0">
                <a:effectLst/>
              </a:rPr>
              <a:t>Enable surcharge and cess details for TCS </a:t>
            </a:r>
            <a:r>
              <a:rPr lang="en-IN" dirty="0"/>
              <a:t>to </a:t>
            </a:r>
            <a:r>
              <a:rPr lang="en-IN" b="1" dirty="0">
                <a:effectLst/>
              </a:rPr>
              <a:t>Yes </a:t>
            </a:r>
            <a:r>
              <a:rPr lang="en-IN" dirty="0"/>
              <a:t>. </a:t>
            </a:r>
          </a:p>
          <a:p>
            <a:r>
              <a:rPr lang="en-IN" dirty="0">
                <a:effectLst/>
              </a:rPr>
              <a:t>Enable the option </a:t>
            </a:r>
            <a:r>
              <a:rPr lang="en-IN" b="1" dirty="0">
                <a:effectLst/>
              </a:rPr>
              <a:t>Set/alter details of person responsible </a:t>
            </a:r>
            <a:r>
              <a:rPr lang="en-IN" dirty="0">
                <a:effectLst/>
              </a:rPr>
              <a:t>to display the </a:t>
            </a:r>
            <a:r>
              <a:rPr lang="en-IN" b="1" dirty="0">
                <a:effectLst/>
              </a:rPr>
              <a:t>Person Responsible Details </a:t>
            </a:r>
            <a:r>
              <a:rPr lang="en-IN" dirty="0">
                <a:effectLst/>
              </a:rPr>
              <a:t>screen.</a:t>
            </a:r>
            <a:endParaRPr lang="en-IN" dirty="0"/>
          </a:p>
          <a:p>
            <a:endParaRPr lang="en-IN" dirty="0"/>
          </a:p>
        </p:txBody>
      </p:sp>
    </p:spTree>
    <p:extLst>
      <p:ext uri="{BB962C8B-B14F-4D97-AF65-F5344CB8AC3E}">
        <p14:creationId xmlns:p14="http://schemas.microsoft.com/office/powerpoint/2010/main" val="30526923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Configuring </a:t>
            </a:r>
            <a:r>
              <a:rPr lang="en-IN" dirty="0" err="1"/>
              <a:t>Tally.ERP</a:t>
            </a:r>
            <a:r>
              <a:rPr lang="en-IN" dirty="0"/>
              <a:t> 9 for TCS</a:t>
            </a:r>
          </a:p>
        </p:txBody>
      </p:sp>
      <p:sp>
        <p:nvSpPr>
          <p:cNvPr id="3" name="Content Placeholder 2"/>
          <p:cNvSpPr>
            <a:spLocks noGrp="1"/>
          </p:cNvSpPr>
          <p:nvPr>
            <p:ph idx="1"/>
          </p:nvPr>
        </p:nvSpPr>
        <p:spPr>
          <a:xfrm>
            <a:off x="680320" y="2336873"/>
            <a:ext cx="11095367" cy="4353859"/>
          </a:xfrm>
        </p:spPr>
        <p:txBody>
          <a:bodyPr>
            <a:normAutofit/>
          </a:bodyPr>
          <a:lstStyle/>
          <a:p>
            <a:r>
              <a:rPr lang="en-IN" dirty="0">
                <a:effectLst/>
              </a:rPr>
              <a:t>Press </a:t>
            </a:r>
            <a:r>
              <a:rPr lang="en-IN" b="1" dirty="0" smtClean="0">
                <a:effectLst/>
              </a:rPr>
              <a:t>Enter</a:t>
            </a:r>
            <a:r>
              <a:rPr lang="en-IN" dirty="0" smtClean="0">
                <a:effectLst/>
              </a:rPr>
              <a:t>. </a:t>
            </a:r>
            <a:r>
              <a:rPr lang="en-IN" dirty="0">
                <a:effectLst/>
              </a:rPr>
              <a:t>The </a:t>
            </a:r>
            <a:r>
              <a:rPr lang="en-IN" b="1" dirty="0">
                <a:effectLst/>
              </a:rPr>
              <a:t>TCS Collector Details </a:t>
            </a:r>
            <a:r>
              <a:rPr lang="en-IN" dirty="0">
                <a:effectLst/>
              </a:rPr>
              <a:t>screen appears. </a:t>
            </a:r>
          </a:p>
          <a:p>
            <a:r>
              <a:rPr lang="en-IN" dirty="0" smtClean="0"/>
              <a:t>Set </a:t>
            </a:r>
            <a:r>
              <a:rPr lang="en-IN" b="1" dirty="0">
                <a:effectLst/>
              </a:rPr>
              <a:t>Ignore IT Exemption Limit </a:t>
            </a:r>
            <a:r>
              <a:rPr lang="en-IN" dirty="0"/>
              <a:t>to: </a:t>
            </a:r>
          </a:p>
          <a:p>
            <a:pPr lvl="1"/>
            <a:r>
              <a:rPr lang="en-IN" b="1" dirty="0" smtClean="0">
                <a:effectLst/>
              </a:rPr>
              <a:t>Yes </a:t>
            </a:r>
            <a:r>
              <a:rPr lang="en-IN" dirty="0"/>
              <a:t>, if you don't want to consider the IT exemption limit. </a:t>
            </a:r>
          </a:p>
          <a:p>
            <a:pPr lvl="1"/>
            <a:r>
              <a:rPr lang="en-IN" b="1" dirty="0" smtClean="0">
                <a:effectLst/>
              </a:rPr>
              <a:t>No </a:t>
            </a:r>
            <a:r>
              <a:rPr lang="en-IN" dirty="0"/>
              <a:t>, if you want to consider the IT exemption limit. </a:t>
            </a:r>
          </a:p>
          <a:p>
            <a:r>
              <a:rPr lang="en-IN" dirty="0" smtClean="0"/>
              <a:t>Set </a:t>
            </a:r>
            <a:r>
              <a:rPr lang="en-IN" b="1" dirty="0">
                <a:effectLst/>
              </a:rPr>
              <a:t>Provide surcharge and cess details </a:t>
            </a:r>
            <a:r>
              <a:rPr lang="en-IN" dirty="0"/>
              <a:t>to </a:t>
            </a:r>
            <a:r>
              <a:rPr lang="en-IN" b="1" dirty="0">
                <a:effectLst/>
              </a:rPr>
              <a:t>Yes </a:t>
            </a:r>
            <a:r>
              <a:rPr lang="en-IN" dirty="0"/>
              <a:t>. This option appears only when you have set </a:t>
            </a:r>
            <a:r>
              <a:rPr lang="en-IN" b="1" dirty="0">
                <a:effectLst/>
              </a:rPr>
              <a:t>Enable surcharge and cess details for TCS </a:t>
            </a:r>
            <a:r>
              <a:rPr lang="en-IN" dirty="0"/>
              <a:t>to </a:t>
            </a:r>
            <a:r>
              <a:rPr lang="en-IN" b="1" dirty="0">
                <a:effectLst/>
              </a:rPr>
              <a:t>Yes </a:t>
            </a:r>
            <a:r>
              <a:rPr lang="en-IN" dirty="0"/>
              <a:t>in the configuration screen. </a:t>
            </a:r>
          </a:p>
          <a:p>
            <a:r>
              <a:rPr lang="en-IN" dirty="0" smtClean="0"/>
              <a:t>Enter </a:t>
            </a:r>
            <a:r>
              <a:rPr lang="en-IN" dirty="0"/>
              <a:t>the surcharge and cess details for each collectee status</a:t>
            </a:r>
            <a:r>
              <a:rPr lang="en-IN" dirty="0" smtClean="0"/>
              <a:t>.</a:t>
            </a:r>
          </a:p>
          <a:p>
            <a:r>
              <a:rPr lang="en-IN" dirty="0"/>
              <a:t>Press </a:t>
            </a:r>
            <a:r>
              <a:rPr lang="en-IN" b="1" dirty="0" err="1">
                <a:effectLst/>
              </a:rPr>
              <a:t>Ctrl+A</a:t>
            </a:r>
            <a:r>
              <a:rPr lang="en-IN" b="1" dirty="0">
                <a:effectLst/>
              </a:rPr>
              <a:t> </a:t>
            </a:r>
            <a:r>
              <a:rPr lang="en-IN" dirty="0"/>
              <a:t>to save the details. </a:t>
            </a:r>
          </a:p>
        </p:txBody>
      </p:sp>
    </p:spTree>
    <p:extLst>
      <p:ext uri="{BB962C8B-B14F-4D97-AF65-F5344CB8AC3E}">
        <p14:creationId xmlns:p14="http://schemas.microsoft.com/office/powerpoint/2010/main" val="37882918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TCS Ledger</a:t>
            </a:r>
            <a:endParaRPr lang="en-IN" dirty="0"/>
          </a:p>
        </p:txBody>
      </p:sp>
      <p:sp>
        <p:nvSpPr>
          <p:cNvPr id="3" name="Content Placeholder 2"/>
          <p:cNvSpPr>
            <a:spLocks noGrp="1"/>
          </p:cNvSpPr>
          <p:nvPr>
            <p:ph idx="1"/>
          </p:nvPr>
        </p:nvSpPr>
        <p:spPr/>
        <p:txBody>
          <a:bodyPr/>
          <a:lstStyle/>
          <a:p>
            <a:r>
              <a:rPr lang="en-IN" dirty="0">
                <a:effectLst/>
              </a:rPr>
              <a:t>Go to </a:t>
            </a:r>
            <a:r>
              <a:rPr lang="en-IN" b="1" dirty="0">
                <a:effectLst/>
              </a:rPr>
              <a:t>Gateway of Tally </a:t>
            </a:r>
            <a:r>
              <a:rPr lang="en-IN" dirty="0">
                <a:effectLst/>
              </a:rPr>
              <a:t>&gt; </a:t>
            </a:r>
            <a:r>
              <a:rPr lang="en-IN" b="1" dirty="0">
                <a:effectLst/>
              </a:rPr>
              <a:t>Accounts Info. </a:t>
            </a:r>
            <a:r>
              <a:rPr lang="en-IN" dirty="0">
                <a:effectLst/>
              </a:rPr>
              <a:t>&gt; </a:t>
            </a:r>
            <a:r>
              <a:rPr lang="en-IN" b="1" dirty="0">
                <a:effectLst/>
              </a:rPr>
              <a:t>Ledgers </a:t>
            </a:r>
            <a:r>
              <a:rPr lang="en-IN" dirty="0">
                <a:effectLst/>
              </a:rPr>
              <a:t>&gt; </a:t>
            </a:r>
            <a:r>
              <a:rPr lang="en-IN" b="1" dirty="0">
                <a:effectLst/>
              </a:rPr>
              <a:t>Create </a:t>
            </a:r>
            <a:r>
              <a:rPr lang="en-IN" dirty="0">
                <a:effectLst/>
              </a:rPr>
              <a:t>. </a:t>
            </a:r>
          </a:p>
          <a:p>
            <a:r>
              <a:rPr lang="en-IN" dirty="0" smtClean="0"/>
              <a:t>Enter </a:t>
            </a:r>
            <a:r>
              <a:rPr lang="en-IN" dirty="0"/>
              <a:t>the </a:t>
            </a:r>
            <a:r>
              <a:rPr lang="en-IN" b="1" dirty="0">
                <a:effectLst/>
              </a:rPr>
              <a:t>Name </a:t>
            </a:r>
            <a:endParaRPr lang="en-IN" dirty="0"/>
          </a:p>
          <a:p>
            <a:r>
              <a:rPr lang="en-IN" dirty="0" smtClean="0"/>
              <a:t>Select </a:t>
            </a:r>
            <a:r>
              <a:rPr lang="en-IN" b="1" dirty="0">
                <a:effectLst/>
              </a:rPr>
              <a:t>Duties and Taxes </a:t>
            </a:r>
            <a:r>
              <a:rPr lang="en-IN" dirty="0"/>
              <a:t>as the group name in the </a:t>
            </a:r>
            <a:r>
              <a:rPr lang="en-IN" b="1" dirty="0">
                <a:effectLst/>
              </a:rPr>
              <a:t>Under </a:t>
            </a:r>
            <a:r>
              <a:rPr lang="en-IN" dirty="0"/>
              <a:t>field. </a:t>
            </a:r>
          </a:p>
          <a:p>
            <a:r>
              <a:rPr lang="en-IN" dirty="0" smtClean="0"/>
              <a:t>Select </a:t>
            </a:r>
            <a:r>
              <a:rPr lang="en-IN" b="1" dirty="0">
                <a:effectLst/>
              </a:rPr>
              <a:t>TCS </a:t>
            </a:r>
            <a:r>
              <a:rPr lang="en-IN" dirty="0"/>
              <a:t>as the </a:t>
            </a:r>
            <a:r>
              <a:rPr lang="en-IN" b="1" dirty="0">
                <a:effectLst/>
              </a:rPr>
              <a:t>Type of Duty/Tax </a:t>
            </a:r>
            <a:r>
              <a:rPr lang="en-IN" dirty="0"/>
              <a:t>. </a:t>
            </a:r>
          </a:p>
          <a:p>
            <a:r>
              <a:rPr lang="en-IN" dirty="0" smtClean="0"/>
              <a:t>Select </a:t>
            </a:r>
            <a:r>
              <a:rPr lang="en-IN" dirty="0"/>
              <a:t>a </a:t>
            </a:r>
            <a:r>
              <a:rPr lang="en-IN" b="1" dirty="0">
                <a:effectLst/>
              </a:rPr>
              <a:t>Nature of Goods/Contract/License/Lease </a:t>
            </a:r>
            <a:r>
              <a:rPr lang="en-IN" dirty="0"/>
              <a:t>from the </a:t>
            </a:r>
            <a:r>
              <a:rPr lang="en-IN" b="1" dirty="0">
                <a:effectLst/>
              </a:rPr>
              <a:t>List of Nature of Goods </a:t>
            </a:r>
            <a:r>
              <a:rPr lang="en-IN" dirty="0"/>
              <a:t>. </a:t>
            </a:r>
          </a:p>
          <a:p>
            <a:r>
              <a:rPr lang="en-IN" dirty="0" smtClean="0"/>
              <a:t>Press </a:t>
            </a:r>
            <a:r>
              <a:rPr lang="en-IN" b="1" dirty="0">
                <a:effectLst/>
              </a:rPr>
              <a:t>Enter </a:t>
            </a:r>
            <a:r>
              <a:rPr lang="en-IN" dirty="0"/>
              <a:t>.</a:t>
            </a:r>
          </a:p>
          <a:p>
            <a:endParaRPr lang="en-IN" dirty="0"/>
          </a:p>
        </p:txBody>
      </p:sp>
    </p:spTree>
    <p:extLst>
      <p:ext uri="{BB962C8B-B14F-4D97-AF65-F5344CB8AC3E}">
        <p14:creationId xmlns:p14="http://schemas.microsoft.com/office/powerpoint/2010/main" val="20768905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Create Nature of Goods (TCS)</a:t>
            </a:r>
          </a:p>
        </p:txBody>
      </p:sp>
      <p:sp>
        <p:nvSpPr>
          <p:cNvPr id="3" name="Content Placeholder 2"/>
          <p:cNvSpPr>
            <a:spLocks noGrp="1"/>
          </p:cNvSpPr>
          <p:nvPr>
            <p:ph idx="1"/>
          </p:nvPr>
        </p:nvSpPr>
        <p:spPr/>
        <p:txBody>
          <a:bodyPr/>
          <a:lstStyle/>
          <a:p>
            <a:r>
              <a:rPr lang="en-IN" dirty="0"/>
              <a:t>Go to </a:t>
            </a:r>
            <a:r>
              <a:rPr lang="en-IN" b="1" dirty="0">
                <a:effectLst/>
              </a:rPr>
              <a:t>Gateway of Tally </a:t>
            </a:r>
            <a:r>
              <a:rPr lang="en-IN" dirty="0"/>
              <a:t>&gt; </a:t>
            </a:r>
            <a:r>
              <a:rPr lang="en-IN" b="1" dirty="0">
                <a:effectLst/>
              </a:rPr>
              <a:t>Accounts Info. </a:t>
            </a:r>
            <a:r>
              <a:rPr lang="en-IN" dirty="0"/>
              <a:t>&gt; </a:t>
            </a:r>
            <a:r>
              <a:rPr lang="en-IN" b="1" dirty="0">
                <a:effectLst/>
              </a:rPr>
              <a:t>Statutory Info. </a:t>
            </a:r>
            <a:r>
              <a:rPr lang="en-IN" dirty="0"/>
              <a:t>&gt; </a:t>
            </a:r>
            <a:r>
              <a:rPr lang="en-IN" b="1" dirty="0">
                <a:effectLst/>
              </a:rPr>
              <a:t>TCS Nature of Goods </a:t>
            </a:r>
            <a:r>
              <a:rPr lang="en-IN" dirty="0"/>
              <a:t>&gt; </a:t>
            </a:r>
            <a:r>
              <a:rPr lang="en-IN" b="1" dirty="0">
                <a:effectLst/>
              </a:rPr>
              <a:t>Create </a:t>
            </a:r>
            <a:r>
              <a:rPr lang="en-IN" dirty="0"/>
              <a:t>. </a:t>
            </a:r>
          </a:p>
          <a:p>
            <a:r>
              <a:rPr lang="en-IN" dirty="0" smtClean="0"/>
              <a:t>Press </a:t>
            </a:r>
            <a:r>
              <a:rPr lang="en-IN" b="1" dirty="0" err="1">
                <a:effectLst/>
              </a:rPr>
              <a:t>Ctrl+C</a:t>
            </a:r>
            <a:r>
              <a:rPr lang="en-IN" b="1" dirty="0">
                <a:effectLst/>
              </a:rPr>
              <a:t> </a:t>
            </a:r>
            <a:r>
              <a:rPr lang="en-IN" dirty="0"/>
              <a:t>to view the list of </a:t>
            </a:r>
            <a:r>
              <a:rPr lang="en-IN" b="1" dirty="0">
                <a:effectLst/>
              </a:rPr>
              <a:t>Nature of Payment </a:t>
            </a:r>
            <a:r>
              <a:rPr lang="en-IN" dirty="0"/>
              <a:t>. </a:t>
            </a:r>
          </a:p>
          <a:p>
            <a:r>
              <a:rPr lang="en-IN" dirty="0"/>
              <a:t>Select the required </a:t>
            </a:r>
            <a:r>
              <a:rPr lang="en-IN" b="1" dirty="0">
                <a:effectLst/>
              </a:rPr>
              <a:t>Nature of Goods </a:t>
            </a:r>
            <a:r>
              <a:rPr lang="en-IN" dirty="0"/>
              <a:t>. The </a:t>
            </a:r>
            <a:r>
              <a:rPr lang="en-IN" b="1" dirty="0">
                <a:effectLst/>
              </a:rPr>
              <a:t>Section </a:t>
            </a:r>
            <a:r>
              <a:rPr lang="en-IN" dirty="0"/>
              <a:t>and </a:t>
            </a:r>
            <a:r>
              <a:rPr lang="en-IN" b="1" dirty="0">
                <a:effectLst/>
              </a:rPr>
              <a:t>Payment code </a:t>
            </a:r>
            <a:r>
              <a:rPr lang="en-IN" dirty="0"/>
              <a:t>are displayed automatically. </a:t>
            </a:r>
          </a:p>
          <a:p>
            <a:r>
              <a:rPr lang="en-IN" dirty="0" smtClean="0"/>
              <a:t>Enter </a:t>
            </a:r>
            <a:r>
              <a:rPr lang="en-IN" dirty="0"/>
              <a:t>the </a:t>
            </a:r>
            <a:r>
              <a:rPr lang="en-IN" b="1" dirty="0">
                <a:effectLst/>
              </a:rPr>
              <a:t>Rate </a:t>
            </a:r>
            <a:r>
              <a:rPr lang="en-IN" dirty="0"/>
              <a:t>of TCS for </a:t>
            </a:r>
            <a:r>
              <a:rPr lang="en-IN" b="1" dirty="0">
                <a:effectLst/>
              </a:rPr>
              <a:t>With PAN </a:t>
            </a:r>
            <a:r>
              <a:rPr lang="en-IN" dirty="0"/>
              <a:t>and </a:t>
            </a:r>
            <a:r>
              <a:rPr lang="en-IN" b="1" dirty="0">
                <a:effectLst/>
              </a:rPr>
              <a:t>Without PAN </a:t>
            </a:r>
            <a:r>
              <a:rPr lang="en-IN" dirty="0"/>
              <a:t>. The same appears in </a:t>
            </a:r>
            <a:r>
              <a:rPr lang="en-IN" b="1" dirty="0">
                <a:effectLst/>
              </a:rPr>
              <a:t>Rate for other </a:t>
            </a:r>
            <a:r>
              <a:rPr lang="en-IN" b="1" dirty="0" err="1">
                <a:effectLst/>
              </a:rPr>
              <a:t>deductee</a:t>
            </a:r>
            <a:r>
              <a:rPr lang="en-IN" b="1" dirty="0">
                <a:effectLst/>
              </a:rPr>
              <a:t> types </a:t>
            </a:r>
            <a:r>
              <a:rPr lang="en-IN" dirty="0"/>
              <a:t>. </a:t>
            </a:r>
          </a:p>
          <a:p>
            <a:r>
              <a:rPr lang="en-IN" dirty="0" smtClean="0"/>
              <a:t>Enter </a:t>
            </a:r>
            <a:r>
              <a:rPr lang="en-IN" dirty="0"/>
              <a:t>the </a:t>
            </a:r>
            <a:r>
              <a:rPr lang="en-IN" b="1" dirty="0">
                <a:effectLst/>
              </a:rPr>
              <a:t>Threshold/exemption limit </a:t>
            </a:r>
            <a:r>
              <a:rPr lang="en-IN" dirty="0"/>
              <a:t>as applicable </a:t>
            </a:r>
            <a:r>
              <a:rPr lang="en-IN" b="1" dirty="0">
                <a:effectLst/>
              </a:rPr>
              <a:t>. </a:t>
            </a:r>
            <a:endParaRPr lang="en-IN" dirty="0"/>
          </a:p>
          <a:p>
            <a:endParaRPr lang="en-IN" dirty="0"/>
          </a:p>
        </p:txBody>
      </p:sp>
    </p:spTree>
    <p:extLst>
      <p:ext uri="{BB962C8B-B14F-4D97-AF65-F5344CB8AC3E}">
        <p14:creationId xmlns:p14="http://schemas.microsoft.com/office/powerpoint/2010/main" val="35085290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Party Ledger (TCS) </a:t>
            </a:r>
          </a:p>
        </p:txBody>
      </p:sp>
      <p:sp>
        <p:nvSpPr>
          <p:cNvPr id="3" name="Content Placeholder 2"/>
          <p:cNvSpPr>
            <a:spLocks noGrp="1"/>
          </p:cNvSpPr>
          <p:nvPr>
            <p:ph idx="1"/>
          </p:nvPr>
        </p:nvSpPr>
        <p:spPr>
          <a:xfrm>
            <a:off x="256478" y="2152186"/>
            <a:ext cx="11786839" cy="4705814"/>
          </a:xfrm>
        </p:spPr>
        <p:txBody>
          <a:bodyPr/>
          <a:lstStyle/>
          <a:p>
            <a:r>
              <a:rPr lang="en-IN" dirty="0">
                <a:effectLst/>
              </a:rPr>
              <a:t>Go to </a:t>
            </a:r>
            <a:r>
              <a:rPr lang="en-IN" b="1" dirty="0">
                <a:effectLst/>
              </a:rPr>
              <a:t>Gateway of Tally </a:t>
            </a:r>
            <a:r>
              <a:rPr lang="en-IN" dirty="0">
                <a:effectLst/>
              </a:rPr>
              <a:t>&gt; </a:t>
            </a:r>
            <a:r>
              <a:rPr lang="en-IN" b="1" dirty="0">
                <a:effectLst/>
              </a:rPr>
              <a:t>Accounts Info. </a:t>
            </a:r>
            <a:r>
              <a:rPr lang="en-IN" dirty="0">
                <a:effectLst/>
              </a:rPr>
              <a:t>&gt; </a:t>
            </a:r>
            <a:r>
              <a:rPr lang="en-IN" b="1" dirty="0">
                <a:effectLst/>
              </a:rPr>
              <a:t>Ledgers </a:t>
            </a:r>
            <a:r>
              <a:rPr lang="en-IN" dirty="0">
                <a:effectLst/>
              </a:rPr>
              <a:t>&gt; </a:t>
            </a:r>
            <a:r>
              <a:rPr lang="en-IN" b="1" dirty="0">
                <a:effectLst/>
              </a:rPr>
              <a:t>Create </a:t>
            </a:r>
            <a:endParaRPr lang="en-IN" dirty="0">
              <a:effectLst/>
            </a:endParaRPr>
          </a:p>
          <a:p>
            <a:r>
              <a:rPr lang="en-IN" dirty="0" smtClean="0"/>
              <a:t>Press </a:t>
            </a:r>
            <a:r>
              <a:rPr lang="en-IN" b="1" dirty="0">
                <a:effectLst/>
              </a:rPr>
              <a:t>F12 </a:t>
            </a:r>
            <a:r>
              <a:rPr lang="en-IN" dirty="0"/>
              <a:t>and set the option </a:t>
            </a:r>
            <a:r>
              <a:rPr lang="en-IN" b="1" dirty="0">
                <a:effectLst/>
              </a:rPr>
              <a:t>Allow advanced entries in TCS masters </a:t>
            </a:r>
            <a:r>
              <a:rPr lang="en-IN" dirty="0"/>
              <a:t>to </a:t>
            </a:r>
            <a:r>
              <a:rPr lang="en-IN" b="1" dirty="0">
                <a:effectLst/>
              </a:rPr>
              <a:t>Yes </a:t>
            </a:r>
            <a:r>
              <a:rPr lang="en-IN" dirty="0"/>
              <a:t>. </a:t>
            </a:r>
          </a:p>
          <a:p>
            <a:r>
              <a:rPr lang="en-IN" dirty="0">
                <a:effectLst/>
              </a:rPr>
              <a:t>Enter the </a:t>
            </a:r>
            <a:r>
              <a:rPr lang="en-IN" b="1" dirty="0">
                <a:effectLst/>
              </a:rPr>
              <a:t>Name </a:t>
            </a:r>
            <a:r>
              <a:rPr lang="en-IN" dirty="0">
                <a:effectLst/>
              </a:rPr>
              <a:t>and select </a:t>
            </a:r>
            <a:r>
              <a:rPr lang="en-IN" b="1" dirty="0">
                <a:effectLst/>
              </a:rPr>
              <a:t>Sundry Debtors </a:t>
            </a:r>
            <a:r>
              <a:rPr lang="en-IN" dirty="0">
                <a:effectLst/>
              </a:rPr>
              <a:t>in the </a:t>
            </a:r>
            <a:r>
              <a:rPr lang="en-IN" b="1" dirty="0">
                <a:effectLst/>
              </a:rPr>
              <a:t>Under </a:t>
            </a:r>
            <a:r>
              <a:rPr lang="en-IN" dirty="0">
                <a:effectLst/>
              </a:rPr>
              <a:t>field. </a:t>
            </a:r>
          </a:p>
          <a:p>
            <a:r>
              <a:rPr lang="en-IN" dirty="0" smtClean="0"/>
              <a:t>Enable </a:t>
            </a:r>
            <a:r>
              <a:rPr lang="en-IN" dirty="0"/>
              <a:t>the option </a:t>
            </a:r>
            <a:r>
              <a:rPr lang="en-IN" b="1" dirty="0">
                <a:effectLst/>
              </a:rPr>
              <a:t>Maintain bill-by-bill </a:t>
            </a:r>
            <a:r>
              <a:rPr lang="en-IN" dirty="0"/>
              <a:t>, to track the TCS bills. </a:t>
            </a:r>
          </a:p>
          <a:p>
            <a:r>
              <a:rPr lang="en-IN" dirty="0" smtClean="0"/>
              <a:t>Enable </a:t>
            </a:r>
            <a:r>
              <a:rPr lang="en-IN" dirty="0"/>
              <a:t>the option </a:t>
            </a:r>
            <a:r>
              <a:rPr lang="en-IN" b="1" dirty="0">
                <a:effectLst/>
              </a:rPr>
              <a:t>Is TCS Applicable </a:t>
            </a:r>
            <a:r>
              <a:rPr lang="en-IN" dirty="0"/>
              <a:t>, to allow TCS collection for the ledger. </a:t>
            </a:r>
          </a:p>
          <a:p>
            <a:r>
              <a:rPr lang="en-IN" dirty="0" smtClean="0"/>
              <a:t>Select </a:t>
            </a:r>
            <a:r>
              <a:rPr lang="en-IN" dirty="0"/>
              <a:t>a </a:t>
            </a:r>
            <a:r>
              <a:rPr lang="en-IN" b="1" dirty="0">
                <a:effectLst/>
              </a:rPr>
              <a:t>Buyer/Lessee Type </a:t>
            </a:r>
            <a:r>
              <a:rPr lang="en-IN" dirty="0"/>
              <a:t>from the list. </a:t>
            </a:r>
            <a:endParaRPr lang="en-IN" dirty="0" smtClean="0"/>
          </a:p>
          <a:p>
            <a:pPr lvl="1"/>
            <a:endParaRPr lang="en-IN" dirty="0"/>
          </a:p>
          <a:p>
            <a:endParaRPr lang="en-IN" dirty="0"/>
          </a:p>
          <a:p>
            <a:endParaRPr lang="en-IN" dirty="0"/>
          </a:p>
        </p:txBody>
      </p:sp>
    </p:spTree>
    <p:extLst>
      <p:ext uri="{BB962C8B-B14F-4D97-AF65-F5344CB8AC3E}">
        <p14:creationId xmlns:p14="http://schemas.microsoft.com/office/powerpoint/2010/main" val="32799367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Party Ledger (TCS) </a:t>
            </a:r>
          </a:p>
        </p:txBody>
      </p:sp>
      <p:sp>
        <p:nvSpPr>
          <p:cNvPr id="3" name="Content Placeholder 2"/>
          <p:cNvSpPr>
            <a:spLocks noGrp="1"/>
          </p:cNvSpPr>
          <p:nvPr>
            <p:ph idx="1"/>
          </p:nvPr>
        </p:nvSpPr>
        <p:spPr/>
        <p:txBody>
          <a:bodyPr/>
          <a:lstStyle/>
          <a:p>
            <a:r>
              <a:rPr lang="en-IN" dirty="0">
                <a:effectLst/>
              </a:rPr>
              <a:t>Set </a:t>
            </a:r>
            <a:r>
              <a:rPr lang="en-IN" b="1" dirty="0">
                <a:effectLst/>
              </a:rPr>
              <a:t>Use Advanced configurations for TCS </a:t>
            </a:r>
            <a:r>
              <a:rPr lang="en-IN" dirty="0">
                <a:effectLst/>
              </a:rPr>
              <a:t>to </a:t>
            </a:r>
            <a:r>
              <a:rPr lang="en-IN" b="1" dirty="0">
                <a:effectLst/>
              </a:rPr>
              <a:t>Yes </a:t>
            </a:r>
            <a:r>
              <a:rPr lang="en-IN" dirty="0">
                <a:effectLst/>
              </a:rPr>
              <a:t>. </a:t>
            </a:r>
          </a:p>
          <a:p>
            <a:pPr lvl="1"/>
            <a:r>
              <a:rPr lang="en-IN" dirty="0"/>
              <a:t>You can set the ledger to ignore income tax and/or surcharge exemption limits. </a:t>
            </a:r>
          </a:p>
          <a:p>
            <a:pPr lvl="1"/>
            <a:r>
              <a:rPr lang="en-IN" dirty="0"/>
              <a:t>Enable the option </a:t>
            </a:r>
            <a:r>
              <a:rPr lang="en-IN" b="1" dirty="0">
                <a:effectLst/>
              </a:rPr>
              <a:t>Set/alter zero/lower rate of collection </a:t>
            </a:r>
            <a:r>
              <a:rPr lang="en-IN" dirty="0"/>
              <a:t>to </a:t>
            </a:r>
            <a:r>
              <a:rPr lang="en-IN" b="1" dirty="0">
                <a:effectLst/>
              </a:rPr>
              <a:t>Yes </a:t>
            </a:r>
            <a:r>
              <a:rPr lang="en-IN" dirty="0"/>
              <a:t>. </a:t>
            </a:r>
          </a:p>
          <a:p>
            <a:pPr lvl="1"/>
            <a:r>
              <a:rPr lang="en-IN" dirty="0">
                <a:effectLst/>
              </a:rPr>
              <a:t>Select the required </a:t>
            </a:r>
            <a:r>
              <a:rPr lang="en-IN" b="1" dirty="0">
                <a:effectLst/>
              </a:rPr>
              <a:t>Nature of Payment </a:t>
            </a:r>
            <a:r>
              <a:rPr lang="en-IN" dirty="0">
                <a:effectLst/>
              </a:rPr>
              <a:t>for </a:t>
            </a:r>
            <a:r>
              <a:rPr lang="en-IN" b="1" dirty="0">
                <a:effectLst/>
              </a:rPr>
              <a:t>Zero/Lower Collection Details </a:t>
            </a:r>
            <a:r>
              <a:rPr lang="en-IN" dirty="0">
                <a:effectLst/>
              </a:rPr>
              <a:t>, enter the </a:t>
            </a:r>
            <a:r>
              <a:rPr lang="en-IN" b="1" dirty="0">
                <a:effectLst/>
              </a:rPr>
              <a:t>Certificate No./Date </a:t>
            </a:r>
            <a:r>
              <a:rPr lang="en-IN" dirty="0">
                <a:effectLst/>
              </a:rPr>
              <a:t>and the applicable dates</a:t>
            </a:r>
            <a:r>
              <a:rPr lang="en-IN" dirty="0" smtClean="0">
                <a:effectLst/>
              </a:rPr>
              <a:t>.</a:t>
            </a:r>
            <a:endParaRPr lang="en-IN" dirty="0" smtClean="0"/>
          </a:p>
          <a:p>
            <a:pPr marL="0" indent="0">
              <a:buNone/>
            </a:pPr>
            <a:r>
              <a:rPr lang="en-IN" dirty="0" smtClean="0"/>
              <a:t>On </a:t>
            </a:r>
            <a:r>
              <a:rPr lang="en-IN" dirty="0"/>
              <a:t>selecting Section Number 206C and entering the certificate details, the transactions recorded using these ledgers will appear in the relevant sections of </a:t>
            </a:r>
            <a:r>
              <a:rPr lang="en-IN" b="1" dirty="0">
                <a:effectLst/>
              </a:rPr>
              <a:t>Form 27EQ </a:t>
            </a:r>
            <a:r>
              <a:rPr lang="en-IN" dirty="0"/>
              <a:t>. </a:t>
            </a:r>
          </a:p>
        </p:txBody>
      </p:sp>
    </p:spTree>
    <p:extLst>
      <p:ext uri="{BB962C8B-B14F-4D97-AF65-F5344CB8AC3E}">
        <p14:creationId xmlns:p14="http://schemas.microsoft.com/office/powerpoint/2010/main" val="41847885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Party Ledger (TCS) </a:t>
            </a:r>
          </a:p>
        </p:txBody>
      </p:sp>
      <p:sp>
        <p:nvSpPr>
          <p:cNvPr id="3" name="Content Placeholder 2"/>
          <p:cNvSpPr>
            <a:spLocks noGrp="1"/>
          </p:cNvSpPr>
          <p:nvPr>
            <p:ph idx="1"/>
          </p:nvPr>
        </p:nvSpPr>
        <p:spPr/>
        <p:txBody>
          <a:bodyPr/>
          <a:lstStyle/>
          <a:p>
            <a:r>
              <a:rPr lang="en-IN" dirty="0"/>
              <a:t>Enter the </a:t>
            </a:r>
            <a:r>
              <a:rPr lang="en-IN" b="1" dirty="0">
                <a:effectLst/>
              </a:rPr>
              <a:t>Mailing Details </a:t>
            </a:r>
            <a:r>
              <a:rPr lang="en-IN" dirty="0"/>
              <a:t>. Enable </a:t>
            </a:r>
            <a:r>
              <a:rPr lang="en-IN" b="1" dirty="0">
                <a:effectLst/>
              </a:rPr>
              <a:t>Provide Bank Details </a:t>
            </a:r>
            <a:r>
              <a:rPr lang="en-IN" dirty="0"/>
              <a:t>, to enter the bank details for the ledger. </a:t>
            </a:r>
          </a:p>
          <a:p>
            <a:r>
              <a:rPr lang="en-IN" dirty="0" smtClean="0"/>
              <a:t>Enter </a:t>
            </a:r>
            <a:r>
              <a:rPr lang="en-IN" dirty="0"/>
              <a:t>the </a:t>
            </a:r>
            <a:r>
              <a:rPr lang="en-IN" b="1" dirty="0">
                <a:effectLst/>
              </a:rPr>
              <a:t>PAN/IT No. </a:t>
            </a:r>
            <a:r>
              <a:rPr lang="en-IN" dirty="0"/>
              <a:t>under </a:t>
            </a:r>
            <a:r>
              <a:rPr lang="en-IN" b="1" dirty="0">
                <a:effectLst/>
              </a:rPr>
              <a:t>Tax Information </a:t>
            </a:r>
            <a:r>
              <a:rPr lang="en-IN" dirty="0"/>
              <a:t>. </a:t>
            </a:r>
          </a:p>
          <a:p>
            <a:r>
              <a:rPr lang="en-IN" dirty="0" smtClean="0"/>
              <a:t>Enable </a:t>
            </a:r>
            <a:r>
              <a:rPr lang="en-IN" dirty="0"/>
              <a:t>the option </a:t>
            </a:r>
            <a:r>
              <a:rPr lang="en-IN" b="1" dirty="0">
                <a:effectLst/>
              </a:rPr>
              <a:t>Provide PAN Details </a:t>
            </a:r>
            <a:r>
              <a:rPr lang="en-IN" dirty="0"/>
              <a:t>, if required. </a:t>
            </a:r>
          </a:p>
          <a:p>
            <a:r>
              <a:rPr lang="en-IN" dirty="0">
                <a:effectLst/>
              </a:rPr>
              <a:t>Press </a:t>
            </a:r>
            <a:r>
              <a:rPr lang="en-IN" b="1" dirty="0">
                <a:effectLst/>
              </a:rPr>
              <a:t>Enter </a:t>
            </a:r>
            <a:r>
              <a:rPr lang="en-IN" dirty="0">
                <a:effectLst/>
              </a:rPr>
              <a:t>to save the details. </a:t>
            </a:r>
            <a:endParaRPr lang="en-IN" dirty="0"/>
          </a:p>
        </p:txBody>
      </p:sp>
    </p:spTree>
    <p:extLst>
      <p:ext uri="{BB962C8B-B14F-4D97-AF65-F5344CB8AC3E}">
        <p14:creationId xmlns:p14="http://schemas.microsoft.com/office/powerpoint/2010/main" val="20156401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Sales Ledger (TCS</a:t>
            </a:r>
            <a:r>
              <a:rPr lang="en-IN" dirty="0" smtClean="0"/>
              <a:t>)</a:t>
            </a:r>
            <a:endParaRPr lang="en-IN" dirty="0"/>
          </a:p>
        </p:txBody>
      </p:sp>
      <p:sp>
        <p:nvSpPr>
          <p:cNvPr id="3" name="Content Placeholder 2"/>
          <p:cNvSpPr>
            <a:spLocks noGrp="1"/>
          </p:cNvSpPr>
          <p:nvPr>
            <p:ph idx="1"/>
          </p:nvPr>
        </p:nvSpPr>
        <p:spPr/>
        <p:txBody>
          <a:bodyPr/>
          <a:lstStyle/>
          <a:p>
            <a:r>
              <a:rPr lang="en-IN" dirty="0">
                <a:effectLst/>
              </a:rPr>
              <a:t>Go to </a:t>
            </a:r>
            <a:r>
              <a:rPr lang="en-IN" b="1" dirty="0">
                <a:effectLst/>
              </a:rPr>
              <a:t>Gateway of Tally </a:t>
            </a:r>
            <a:r>
              <a:rPr lang="en-IN" dirty="0">
                <a:effectLst/>
              </a:rPr>
              <a:t>&gt; </a:t>
            </a:r>
            <a:r>
              <a:rPr lang="en-IN" b="1" dirty="0">
                <a:effectLst/>
              </a:rPr>
              <a:t>Accounts Info. </a:t>
            </a:r>
            <a:r>
              <a:rPr lang="en-IN" dirty="0">
                <a:effectLst/>
              </a:rPr>
              <a:t>&gt; </a:t>
            </a:r>
            <a:r>
              <a:rPr lang="en-IN" b="1" dirty="0">
                <a:effectLst/>
              </a:rPr>
              <a:t>Ledgers </a:t>
            </a:r>
            <a:r>
              <a:rPr lang="en-IN" dirty="0">
                <a:effectLst/>
              </a:rPr>
              <a:t>&gt; </a:t>
            </a:r>
            <a:r>
              <a:rPr lang="en-IN" b="1" dirty="0">
                <a:effectLst/>
              </a:rPr>
              <a:t>Create </a:t>
            </a:r>
            <a:endParaRPr lang="en-IN" dirty="0">
              <a:effectLst/>
            </a:endParaRPr>
          </a:p>
          <a:p>
            <a:r>
              <a:rPr lang="en-IN" dirty="0" smtClean="0"/>
              <a:t>Enter </a:t>
            </a:r>
            <a:r>
              <a:rPr lang="en-IN" dirty="0"/>
              <a:t>the </a:t>
            </a:r>
            <a:r>
              <a:rPr lang="en-IN" b="1" dirty="0">
                <a:effectLst/>
              </a:rPr>
              <a:t>Name </a:t>
            </a:r>
            <a:r>
              <a:rPr lang="en-IN" dirty="0"/>
              <a:t>. </a:t>
            </a:r>
          </a:p>
          <a:p>
            <a:r>
              <a:rPr lang="en-IN" dirty="0" smtClean="0"/>
              <a:t>Select </a:t>
            </a:r>
            <a:r>
              <a:rPr lang="en-IN" b="1" dirty="0">
                <a:effectLst/>
              </a:rPr>
              <a:t>Sales Accounts </a:t>
            </a:r>
            <a:r>
              <a:rPr lang="en-IN" dirty="0"/>
              <a:t>as the group name in the </a:t>
            </a:r>
            <a:r>
              <a:rPr lang="en-IN" b="1" dirty="0">
                <a:effectLst/>
              </a:rPr>
              <a:t>Under </a:t>
            </a:r>
            <a:r>
              <a:rPr lang="en-IN" dirty="0"/>
              <a:t>field. </a:t>
            </a:r>
          </a:p>
          <a:p>
            <a:r>
              <a:rPr lang="en-IN" dirty="0" smtClean="0"/>
              <a:t>Set </a:t>
            </a:r>
            <a:r>
              <a:rPr lang="en-IN" b="1" dirty="0">
                <a:effectLst/>
              </a:rPr>
              <a:t>Inventory values are affected </a:t>
            </a:r>
            <a:r>
              <a:rPr lang="en-IN" dirty="0"/>
              <a:t>to </a:t>
            </a:r>
            <a:r>
              <a:rPr lang="en-IN" b="1" dirty="0">
                <a:effectLst/>
              </a:rPr>
              <a:t>Yes </a:t>
            </a:r>
            <a:r>
              <a:rPr lang="en-IN" dirty="0"/>
              <a:t>. </a:t>
            </a:r>
          </a:p>
          <a:p>
            <a:r>
              <a:rPr lang="en-IN" dirty="0" smtClean="0"/>
              <a:t>Set </a:t>
            </a:r>
            <a:r>
              <a:rPr lang="en-IN" dirty="0"/>
              <a:t>the option </a:t>
            </a:r>
            <a:r>
              <a:rPr lang="en-IN" b="1" dirty="0">
                <a:effectLst/>
              </a:rPr>
              <a:t>Is TCS Applicable </a:t>
            </a:r>
            <a:r>
              <a:rPr lang="en-IN" dirty="0"/>
              <a:t>to </a:t>
            </a:r>
            <a:r>
              <a:rPr lang="en-IN" b="1" dirty="0">
                <a:effectLst/>
              </a:rPr>
              <a:t>Applicable </a:t>
            </a:r>
            <a:r>
              <a:rPr lang="en-IN" dirty="0"/>
              <a:t>. </a:t>
            </a:r>
          </a:p>
          <a:p>
            <a:r>
              <a:rPr lang="en-IN" dirty="0" smtClean="0"/>
              <a:t>Select </a:t>
            </a:r>
            <a:r>
              <a:rPr lang="en-IN" dirty="0"/>
              <a:t>the </a:t>
            </a:r>
            <a:r>
              <a:rPr lang="en-IN" b="1" dirty="0">
                <a:effectLst/>
              </a:rPr>
              <a:t>Nature of Goods </a:t>
            </a:r>
            <a:r>
              <a:rPr lang="en-IN" dirty="0"/>
              <a:t>from the </a:t>
            </a:r>
            <a:r>
              <a:rPr lang="en-IN" b="1" dirty="0">
                <a:effectLst/>
              </a:rPr>
              <a:t>List of Nature of Goods </a:t>
            </a:r>
            <a:r>
              <a:rPr lang="en-IN" dirty="0"/>
              <a:t>.</a:t>
            </a:r>
          </a:p>
          <a:p>
            <a:r>
              <a:rPr lang="en-IN" dirty="0"/>
              <a:t>Press </a:t>
            </a:r>
            <a:r>
              <a:rPr lang="en-IN" b="1" dirty="0">
                <a:effectLst/>
              </a:rPr>
              <a:t>Enter </a:t>
            </a:r>
            <a:r>
              <a:rPr lang="en-IN" dirty="0"/>
              <a:t>to save the details. </a:t>
            </a:r>
          </a:p>
        </p:txBody>
      </p:sp>
    </p:spTree>
    <p:extLst>
      <p:ext uri="{BB962C8B-B14F-4D97-AF65-F5344CB8AC3E}">
        <p14:creationId xmlns:p14="http://schemas.microsoft.com/office/powerpoint/2010/main" val="3247483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Stock Item (TCS) </a:t>
            </a:r>
          </a:p>
        </p:txBody>
      </p:sp>
      <p:sp>
        <p:nvSpPr>
          <p:cNvPr id="3" name="Content Placeholder 2"/>
          <p:cNvSpPr>
            <a:spLocks noGrp="1"/>
          </p:cNvSpPr>
          <p:nvPr>
            <p:ph idx="1"/>
          </p:nvPr>
        </p:nvSpPr>
        <p:spPr/>
        <p:txBody>
          <a:bodyPr/>
          <a:lstStyle/>
          <a:p>
            <a:r>
              <a:rPr lang="en-IN" dirty="0" smtClean="0"/>
              <a:t>Go </a:t>
            </a:r>
            <a:r>
              <a:rPr lang="en-IN" dirty="0"/>
              <a:t>to </a:t>
            </a:r>
            <a:r>
              <a:rPr lang="en-IN" b="1" dirty="0">
                <a:effectLst/>
              </a:rPr>
              <a:t>Gateway of Tally </a:t>
            </a:r>
            <a:r>
              <a:rPr lang="en-IN" dirty="0"/>
              <a:t>&gt; </a:t>
            </a:r>
            <a:r>
              <a:rPr lang="en-IN" b="1" dirty="0">
                <a:effectLst/>
              </a:rPr>
              <a:t>Inventory Info. </a:t>
            </a:r>
            <a:r>
              <a:rPr lang="en-IN" dirty="0"/>
              <a:t>&gt; </a:t>
            </a:r>
            <a:r>
              <a:rPr lang="en-IN" b="1" dirty="0">
                <a:effectLst/>
              </a:rPr>
              <a:t>Stock Item </a:t>
            </a:r>
            <a:r>
              <a:rPr lang="en-IN" dirty="0"/>
              <a:t>&gt; </a:t>
            </a:r>
            <a:r>
              <a:rPr lang="en-IN" b="1" dirty="0">
                <a:effectLst/>
              </a:rPr>
              <a:t>Create </a:t>
            </a:r>
            <a:r>
              <a:rPr lang="en-IN" dirty="0"/>
              <a:t>. </a:t>
            </a:r>
          </a:p>
          <a:p>
            <a:r>
              <a:rPr lang="en-IN" dirty="0" smtClean="0"/>
              <a:t>Enter </a:t>
            </a:r>
            <a:r>
              <a:rPr lang="en-IN" dirty="0"/>
              <a:t>the </a:t>
            </a:r>
            <a:r>
              <a:rPr lang="en-IN" b="1" dirty="0">
                <a:effectLst/>
              </a:rPr>
              <a:t>Name </a:t>
            </a:r>
            <a:r>
              <a:rPr lang="en-IN" dirty="0"/>
              <a:t>. </a:t>
            </a:r>
          </a:p>
          <a:p>
            <a:r>
              <a:rPr lang="en-IN" dirty="0" smtClean="0"/>
              <a:t>Select </a:t>
            </a:r>
            <a:r>
              <a:rPr lang="en-IN" dirty="0"/>
              <a:t>a stock group from the </a:t>
            </a:r>
            <a:r>
              <a:rPr lang="en-IN" b="1" dirty="0">
                <a:effectLst/>
              </a:rPr>
              <a:t>List of Stock Groups </a:t>
            </a:r>
            <a:r>
              <a:rPr lang="en-IN" dirty="0"/>
              <a:t>in the </a:t>
            </a:r>
            <a:r>
              <a:rPr lang="en-IN" b="1" dirty="0">
                <a:effectLst/>
              </a:rPr>
              <a:t>Under </a:t>
            </a:r>
            <a:r>
              <a:rPr lang="en-IN" dirty="0"/>
              <a:t>field. </a:t>
            </a:r>
            <a:endParaRPr lang="en-IN" dirty="0" smtClean="0"/>
          </a:p>
          <a:p>
            <a:r>
              <a:rPr lang="en-IN" dirty="0" smtClean="0"/>
              <a:t>Select </a:t>
            </a:r>
            <a:r>
              <a:rPr lang="en-IN" dirty="0"/>
              <a:t>a unit of measurement in the Units field. </a:t>
            </a:r>
          </a:p>
          <a:p>
            <a:r>
              <a:rPr lang="en-IN" dirty="0" smtClean="0"/>
              <a:t>Set </a:t>
            </a:r>
            <a:r>
              <a:rPr lang="en-IN" dirty="0"/>
              <a:t>the option </a:t>
            </a:r>
            <a:r>
              <a:rPr lang="en-IN" b="1" dirty="0">
                <a:effectLst/>
              </a:rPr>
              <a:t>Is TCS applicable </a:t>
            </a:r>
            <a:r>
              <a:rPr lang="en-IN" dirty="0"/>
              <a:t>to </a:t>
            </a:r>
            <a:r>
              <a:rPr lang="en-IN" b="1" dirty="0">
                <a:effectLst/>
              </a:rPr>
              <a:t>Applicable </a:t>
            </a:r>
            <a:r>
              <a:rPr lang="en-IN" dirty="0"/>
              <a:t>. </a:t>
            </a:r>
          </a:p>
          <a:p>
            <a:r>
              <a:rPr lang="en-IN" dirty="0" smtClean="0"/>
              <a:t>Select </a:t>
            </a:r>
            <a:r>
              <a:rPr lang="en-IN" dirty="0"/>
              <a:t>the </a:t>
            </a:r>
            <a:r>
              <a:rPr lang="en-IN" b="1" dirty="0">
                <a:effectLst/>
              </a:rPr>
              <a:t>Nature of Goods </a:t>
            </a:r>
            <a:r>
              <a:rPr lang="en-IN" dirty="0"/>
              <a:t>from the </a:t>
            </a:r>
            <a:r>
              <a:rPr lang="en-IN" b="1" dirty="0">
                <a:effectLst/>
              </a:rPr>
              <a:t>List of Nature of Goods </a:t>
            </a:r>
            <a:r>
              <a:rPr lang="en-IN" dirty="0"/>
              <a:t>.</a:t>
            </a:r>
          </a:p>
          <a:p>
            <a:r>
              <a:rPr lang="en-IN" dirty="0"/>
              <a:t>Press </a:t>
            </a:r>
            <a:r>
              <a:rPr lang="en-IN" b="1" dirty="0">
                <a:effectLst/>
              </a:rPr>
              <a:t>Enter </a:t>
            </a:r>
            <a:r>
              <a:rPr lang="en-IN" dirty="0"/>
              <a:t>to save the details. </a:t>
            </a:r>
          </a:p>
        </p:txBody>
      </p:sp>
    </p:spTree>
    <p:extLst>
      <p:ext uri="{BB962C8B-B14F-4D97-AF65-F5344CB8AC3E}">
        <p14:creationId xmlns:p14="http://schemas.microsoft.com/office/powerpoint/2010/main" val="2371344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mtClean="0"/>
              <a:t>Tax collected at source (TCS)</a:t>
            </a:r>
            <a:endParaRPr lang="en-IN" dirty="0"/>
          </a:p>
        </p:txBody>
      </p:sp>
      <p:sp>
        <p:nvSpPr>
          <p:cNvPr id="3" name="Content Placeholder 2"/>
          <p:cNvSpPr>
            <a:spLocks noGrp="1"/>
          </p:cNvSpPr>
          <p:nvPr>
            <p:ph idx="1"/>
          </p:nvPr>
        </p:nvSpPr>
        <p:spPr>
          <a:xfrm>
            <a:off x="680321" y="2336873"/>
            <a:ext cx="10660341" cy="4347706"/>
          </a:xfrm>
        </p:spPr>
        <p:txBody>
          <a:bodyPr>
            <a:normAutofit/>
          </a:bodyPr>
          <a:lstStyle/>
          <a:p>
            <a:pPr>
              <a:buFont typeface="Wingdings" panose="05000000000000000000" pitchFamily="2" charset="2"/>
              <a:buChar char="v"/>
            </a:pPr>
            <a:r>
              <a:rPr lang="en-IN" dirty="0"/>
              <a:t>Tax Collected at Source (TCS) refers to the collection of tax at source by the seller (collector) from the buyer (</a:t>
            </a:r>
            <a:r>
              <a:rPr lang="en-IN" dirty="0" err="1"/>
              <a:t>collectee</a:t>
            </a:r>
            <a:r>
              <a:rPr lang="en-IN" dirty="0"/>
              <a:t>/payee) on trading of the goods </a:t>
            </a:r>
            <a:r>
              <a:rPr lang="en-IN" dirty="0" smtClean="0"/>
              <a:t>and services. </a:t>
            </a:r>
            <a:r>
              <a:rPr lang="en-IN" dirty="0"/>
              <a:t>It is collected when accrued or paid, whichever is earlier. </a:t>
            </a:r>
            <a:endParaRPr lang="en-IN" dirty="0" smtClean="0"/>
          </a:p>
          <a:p>
            <a:pPr marL="971550" lvl="1" indent="-514350">
              <a:buFont typeface="+mj-lt"/>
              <a:buAutoNum type="romanLcPeriod"/>
            </a:pPr>
            <a:r>
              <a:rPr lang="en-US" dirty="0" smtClean="0"/>
              <a:t>As per section 206 of Income Tax Act, 1961</a:t>
            </a:r>
          </a:p>
          <a:p>
            <a:pPr marL="971550" lvl="1" indent="-514350">
              <a:buFont typeface="+mj-lt"/>
              <a:buAutoNum type="romanLcPeriod"/>
            </a:pPr>
            <a:r>
              <a:rPr lang="en-US" dirty="0" smtClean="0"/>
              <a:t>As per section 52 of The CGST, IGST, SGST, UTGST act, 2017 </a:t>
            </a:r>
          </a:p>
          <a:p>
            <a:pPr marL="971550" lvl="1" indent="-514350">
              <a:buFont typeface="+mj-lt"/>
              <a:buAutoNum type="romanLcPeriod"/>
            </a:pPr>
            <a:r>
              <a:rPr lang="en-IN" b="1" dirty="0" smtClean="0"/>
              <a:t>Example:</a:t>
            </a:r>
            <a:r>
              <a:rPr lang="en-IN" dirty="0"/>
              <a:t> </a:t>
            </a:r>
            <a:r>
              <a:rPr lang="en-IN" i="1" dirty="0" smtClean="0"/>
              <a:t>If </a:t>
            </a:r>
            <a:r>
              <a:rPr lang="en-IN" i="1" dirty="0"/>
              <a:t>purchase value of goods is </a:t>
            </a:r>
            <a:r>
              <a:rPr lang="en-IN" b="1" i="1" dirty="0"/>
              <a:t>Rs.10,000/-</a:t>
            </a:r>
            <a:r>
              <a:rPr lang="en-IN" i="1" dirty="0"/>
              <a:t>, the buyer will pay an amount of </a:t>
            </a:r>
            <a:r>
              <a:rPr lang="en-IN" b="1" i="1" dirty="0"/>
              <a:t>Rs.10,000/- + X </a:t>
            </a:r>
            <a:r>
              <a:rPr lang="en-IN" i="1" dirty="0"/>
              <a:t>(X being the value of TCS as prescribed under Income Tax Act, 1961) to the seller. The seller will deposit the </a:t>
            </a:r>
            <a:r>
              <a:rPr lang="en-IN" b="1" i="1" dirty="0"/>
              <a:t>Tax Collected at Source (TCS) </a:t>
            </a:r>
            <a:r>
              <a:rPr lang="en-IN" i="1" dirty="0"/>
              <a:t>at any of the designated branches of the authorised banks.</a:t>
            </a:r>
            <a:endParaRPr lang="en-IN" dirty="0"/>
          </a:p>
        </p:txBody>
      </p:sp>
    </p:spTree>
    <p:extLst>
      <p:ext uri="{BB962C8B-B14F-4D97-AF65-F5344CB8AC3E}">
        <p14:creationId xmlns:p14="http://schemas.microsoft.com/office/powerpoint/2010/main" val="15645901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Sale and Purchase (TCS)</a:t>
            </a:r>
            <a:endParaRPr lang="en-IN" dirty="0"/>
          </a:p>
        </p:txBody>
      </p:sp>
      <p:sp>
        <p:nvSpPr>
          <p:cNvPr id="3" name="Content Placeholder 2"/>
          <p:cNvSpPr>
            <a:spLocks noGrp="1"/>
          </p:cNvSpPr>
          <p:nvPr>
            <p:ph idx="1"/>
          </p:nvPr>
        </p:nvSpPr>
        <p:spPr/>
        <p:txBody>
          <a:bodyPr/>
          <a:lstStyle/>
          <a:p>
            <a:r>
              <a:rPr lang="en-IN" dirty="0">
                <a:effectLst/>
              </a:rPr>
              <a:t>Go to </a:t>
            </a:r>
            <a:r>
              <a:rPr lang="en-IN" b="1" dirty="0">
                <a:effectLst/>
              </a:rPr>
              <a:t>Gateway of Tally </a:t>
            </a:r>
            <a:r>
              <a:rPr lang="en-IN" dirty="0">
                <a:effectLst/>
              </a:rPr>
              <a:t>&gt; </a:t>
            </a:r>
            <a:r>
              <a:rPr lang="en-IN" b="1" dirty="0">
                <a:effectLst/>
              </a:rPr>
              <a:t>Accounting Vouchers </a:t>
            </a:r>
            <a:endParaRPr lang="en-IN" b="1" dirty="0" smtClean="0">
              <a:effectLst/>
            </a:endParaRPr>
          </a:p>
          <a:p>
            <a:pPr lvl="1"/>
            <a:r>
              <a:rPr lang="en-IN" b="1" dirty="0">
                <a:effectLst/>
              </a:rPr>
              <a:t>F8: Sales </a:t>
            </a:r>
            <a:r>
              <a:rPr lang="en-IN" dirty="0"/>
              <a:t>&gt; </a:t>
            </a:r>
            <a:r>
              <a:rPr lang="en-IN" b="1" dirty="0">
                <a:effectLst/>
              </a:rPr>
              <a:t>Item Invoice </a:t>
            </a:r>
            <a:endParaRPr lang="en-IN" b="1" dirty="0" smtClean="0">
              <a:effectLst/>
            </a:endParaRPr>
          </a:p>
          <a:p>
            <a:pPr lvl="1"/>
            <a:r>
              <a:rPr lang="en-IN" b="1" dirty="0" smtClean="0">
                <a:effectLst/>
              </a:rPr>
              <a:t>F9: Purchase </a:t>
            </a:r>
            <a:r>
              <a:rPr lang="en-IN" dirty="0"/>
              <a:t>&gt; </a:t>
            </a:r>
            <a:r>
              <a:rPr lang="en-IN" b="1" dirty="0">
                <a:effectLst/>
              </a:rPr>
              <a:t>Item </a:t>
            </a:r>
            <a:r>
              <a:rPr lang="en-IN" b="1" dirty="0" smtClean="0">
                <a:effectLst/>
              </a:rPr>
              <a:t>Invoice</a:t>
            </a:r>
          </a:p>
          <a:p>
            <a:pPr marL="0" indent="0">
              <a:buNone/>
            </a:pPr>
            <a:r>
              <a:rPr lang="en-IN" dirty="0">
                <a:effectLst/>
              </a:rPr>
              <a:t>You can record purchase of stock items attracting TCS. If it attracts TCS, the tax gets </a:t>
            </a:r>
            <a:r>
              <a:rPr lang="en-IN" dirty="0" smtClean="0">
                <a:effectLst/>
              </a:rPr>
              <a:t>auto-calculated</a:t>
            </a:r>
            <a:r>
              <a:rPr lang="en-IN" dirty="0">
                <a:effectLst/>
              </a:rPr>
              <a:t>. If it has TCS and non-TCS items, enter the tax amount manually in the invoice. </a:t>
            </a:r>
            <a:endParaRPr lang="en-IN" dirty="0" smtClean="0">
              <a:effectLst/>
            </a:endParaRPr>
          </a:p>
          <a:p>
            <a:pPr marL="0" indent="0">
              <a:buNone/>
            </a:pPr>
            <a:endParaRPr lang="en-IN" dirty="0">
              <a:effectLst/>
            </a:endParaRPr>
          </a:p>
        </p:txBody>
      </p:sp>
    </p:spTree>
    <p:extLst>
      <p:ext uri="{BB962C8B-B14F-4D97-AF65-F5344CB8AC3E}">
        <p14:creationId xmlns:p14="http://schemas.microsoft.com/office/powerpoint/2010/main" val="7209972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Payment Transaction (TCS) </a:t>
            </a:r>
            <a:endParaRPr lang="en-IN" dirty="0"/>
          </a:p>
        </p:txBody>
      </p:sp>
      <p:sp>
        <p:nvSpPr>
          <p:cNvPr id="3" name="Content Placeholder 2"/>
          <p:cNvSpPr>
            <a:spLocks noGrp="1"/>
          </p:cNvSpPr>
          <p:nvPr>
            <p:ph idx="1"/>
          </p:nvPr>
        </p:nvSpPr>
        <p:spPr>
          <a:xfrm>
            <a:off x="680321" y="2029522"/>
            <a:ext cx="10147513" cy="4672361"/>
          </a:xfrm>
        </p:spPr>
        <p:txBody>
          <a:bodyPr>
            <a:normAutofit fontScale="92500" lnSpcReduction="20000"/>
          </a:bodyPr>
          <a:lstStyle/>
          <a:p>
            <a:r>
              <a:rPr lang="en-IN" dirty="0"/>
              <a:t>Go to </a:t>
            </a:r>
            <a:r>
              <a:rPr lang="en-IN" b="1" dirty="0">
                <a:effectLst/>
              </a:rPr>
              <a:t>Gateway of Tally </a:t>
            </a:r>
            <a:r>
              <a:rPr lang="en-IN" dirty="0"/>
              <a:t>&gt; </a:t>
            </a:r>
            <a:r>
              <a:rPr lang="en-IN" b="1" dirty="0">
                <a:effectLst/>
              </a:rPr>
              <a:t>Accounting Vouchers </a:t>
            </a:r>
            <a:r>
              <a:rPr lang="en-IN" dirty="0"/>
              <a:t>&gt; </a:t>
            </a:r>
            <a:r>
              <a:rPr lang="en-IN" b="1" dirty="0">
                <a:effectLst/>
              </a:rPr>
              <a:t>F5: Payment </a:t>
            </a:r>
            <a:endParaRPr lang="en-IN" dirty="0"/>
          </a:p>
          <a:p>
            <a:r>
              <a:rPr lang="en-IN" dirty="0" smtClean="0"/>
              <a:t>Click </a:t>
            </a:r>
            <a:r>
              <a:rPr lang="en-IN" b="1" u="sng" dirty="0">
                <a:effectLst/>
              </a:rPr>
              <a:t>S </a:t>
            </a:r>
            <a:r>
              <a:rPr lang="en-IN" b="1" dirty="0">
                <a:effectLst/>
              </a:rPr>
              <a:t>: Stat Payment </a:t>
            </a:r>
            <a:r>
              <a:rPr lang="en-IN" dirty="0"/>
              <a:t>button. </a:t>
            </a:r>
          </a:p>
          <a:p>
            <a:r>
              <a:rPr lang="en-IN" dirty="0" smtClean="0"/>
              <a:t>Select </a:t>
            </a:r>
            <a:r>
              <a:rPr lang="en-IN" b="1" dirty="0">
                <a:effectLst/>
              </a:rPr>
              <a:t>TCS </a:t>
            </a:r>
            <a:r>
              <a:rPr lang="en-IN" dirty="0"/>
              <a:t>as the </a:t>
            </a:r>
            <a:r>
              <a:rPr lang="en-IN" b="1" dirty="0">
                <a:effectLst/>
              </a:rPr>
              <a:t>Tax Type </a:t>
            </a:r>
            <a:r>
              <a:rPr lang="en-IN" dirty="0"/>
              <a:t>. </a:t>
            </a:r>
          </a:p>
          <a:p>
            <a:r>
              <a:rPr lang="en-IN" dirty="0" smtClean="0"/>
              <a:t>Enter </a:t>
            </a:r>
            <a:r>
              <a:rPr lang="en-IN" dirty="0"/>
              <a:t>the </a:t>
            </a:r>
            <a:r>
              <a:rPr lang="en-IN" b="1" dirty="0">
                <a:effectLst/>
              </a:rPr>
              <a:t>Period From </a:t>
            </a:r>
            <a:r>
              <a:rPr lang="en-IN" dirty="0"/>
              <a:t>and </a:t>
            </a:r>
            <a:r>
              <a:rPr lang="en-IN" b="1" dirty="0">
                <a:effectLst/>
              </a:rPr>
              <a:t>To </a:t>
            </a:r>
            <a:r>
              <a:rPr lang="en-IN" dirty="0"/>
              <a:t>dates. </a:t>
            </a:r>
          </a:p>
          <a:p>
            <a:r>
              <a:rPr lang="en-IN" dirty="0" smtClean="0"/>
              <a:t>Enter </a:t>
            </a:r>
            <a:r>
              <a:rPr lang="en-IN" dirty="0"/>
              <a:t>the </a:t>
            </a:r>
            <a:r>
              <a:rPr lang="en-IN" b="1" dirty="0">
                <a:effectLst/>
              </a:rPr>
              <a:t>Collected Till Date </a:t>
            </a:r>
            <a:r>
              <a:rPr lang="en-IN" dirty="0"/>
              <a:t>. </a:t>
            </a:r>
          </a:p>
          <a:p>
            <a:r>
              <a:rPr lang="en-IN" dirty="0" smtClean="0"/>
              <a:t>Select </a:t>
            </a:r>
            <a:r>
              <a:rPr lang="en-IN" dirty="0"/>
              <a:t>the </a:t>
            </a:r>
            <a:r>
              <a:rPr lang="en-IN" b="1" dirty="0">
                <a:effectLst/>
              </a:rPr>
              <a:t>Section </a:t>
            </a:r>
            <a:r>
              <a:rPr lang="en-IN" dirty="0"/>
              <a:t>from the </a:t>
            </a:r>
            <a:r>
              <a:rPr lang="en-IN" b="1" dirty="0">
                <a:effectLst/>
              </a:rPr>
              <a:t>List of Section </a:t>
            </a:r>
            <a:r>
              <a:rPr lang="en-IN" dirty="0"/>
              <a:t>. </a:t>
            </a:r>
          </a:p>
          <a:p>
            <a:r>
              <a:rPr lang="en-IN" dirty="0" smtClean="0"/>
              <a:t>Select </a:t>
            </a:r>
            <a:r>
              <a:rPr lang="en-IN" dirty="0"/>
              <a:t>the </a:t>
            </a:r>
            <a:r>
              <a:rPr lang="en-IN" b="1" dirty="0">
                <a:effectLst/>
              </a:rPr>
              <a:t>Nature of Good(s) </a:t>
            </a:r>
            <a:r>
              <a:rPr lang="en-IN" dirty="0"/>
              <a:t>. </a:t>
            </a:r>
          </a:p>
          <a:p>
            <a:r>
              <a:rPr lang="en-IN" dirty="0" smtClean="0"/>
              <a:t>Select </a:t>
            </a:r>
            <a:r>
              <a:rPr lang="en-IN" dirty="0"/>
              <a:t>the </a:t>
            </a:r>
            <a:r>
              <a:rPr lang="en-IN" b="1" dirty="0">
                <a:effectLst/>
              </a:rPr>
              <a:t>Collectee Status </a:t>
            </a:r>
            <a:r>
              <a:rPr lang="en-IN" dirty="0"/>
              <a:t>. </a:t>
            </a:r>
          </a:p>
          <a:p>
            <a:r>
              <a:rPr lang="en-IN" dirty="0" smtClean="0"/>
              <a:t>Select </a:t>
            </a:r>
            <a:r>
              <a:rPr lang="en-IN" dirty="0"/>
              <a:t>the </a:t>
            </a:r>
            <a:r>
              <a:rPr lang="en-IN" b="1" dirty="0">
                <a:effectLst/>
              </a:rPr>
              <a:t>Residential Status </a:t>
            </a:r>
            <a:r>
              <a:rPr lang="en-IN" dirty="0"/>
              <a:t>. </a:t>
            </a:r>
          </a:p>
          <a:p>
            <a:r>
              <a:rPr lang="en-IN" dirty="0" smtClean="0"/>
              <a:t>Select </a:t>
            </a:r>
            <a:r>
              <a:rPr lang="en-IN" dirty="0"/>
              <a:t>either bank or cash ledger in the </a:t>
            </a:r>
            <a:r>
              <a:rPr lang="en-IN" b="1" dirty="0">
                <a:effectLst/>
              </a:rPr>
              <a:t>Cash/Bank </a:t>
            </a:r>
            <a:r>
              <a:rPr lang="en-IN" dirty="0"/>
              <a:t>field. </a:t>
            </a:r>
          </a:p>
          <a:p>
            <a:r>
              <a:rPr lang="en-IN" dirty="0" smtClean="0"/>
              <a:t>Press </a:t>
            </a:r>
            <a:r>
              <a:rPr lang="en-IN" b="1" dirty="0">
                <a:effectLst/>
              </a:rPr>
              <a:t>Enter </a:t>
            </a:r>
            <a:r>
              <a:rPr lang="en-IN" dirty="0"/>
              <a:t>. </a:t>
            </a:r>
          </a:p>
          <a:p>
            <a:endParaRPr lang="en-IN" dirty="0"/>
          </a:p>
        </p:txBody>
      </p:sp>
    </p:spTree>
    <p:extLst>
      <p:ext uri="{BB962C8B-B14F-4D97-AF65-F5344CB8AC3E}">
        <p14:creationId xmlns:p14="http://schemas.microsoft.com/office/powerpoint/2010/main" val="9363314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 27EQ (TCS) </a:t>
            </a:r>
          </a:p>
        </p:txBody>
      </p:sp>
      <p:sp>
        <p:nvSpPr>
          <p:cNvPr id="3" name="Content Placeholder 2"/>
          <p:cNvSpPr>
            <a:spLocks noGrp="1"/>
          </p:cNvSpPr>
          <p:nvPr>
            <p:ph idx="1"/>
          </p:nvPr>
        </p:nvSpPr>
        <p:spPr/>
        <p:txBody>
          <a:bodyPr/>
          <a:lstStyle/>
          <a:p>
            <a:r>
              <a:rPr lang="en-IN" dirty="0"/>
              <a:t>Go to </a:t>
            </a:r>
            <a:r>
              <a:rPr lang="en-IN" b="1" dirty="0">
                <a:effectLst/>
              </a:rPr>
              <a:t>Gateway of Tally </a:t>
            </a:r>
            <a:r>
              <a:rPr lang="en-IN" dirty="0"/>
              <a:t>&gt; </a:t>
            </a:r>
            <a:r>
              <a:rPr lang="en-IN" b="1" dirty="0">
                <a:effectLst/>
              </a:rPr>
              <a:t>Display </a:t>
            </a:r>
            <a:r>
              <a:rPr lang="en-IN" dirty="0"/>
              <a:t>&gt; </a:t>
            </a:r>
            <a:r>
              <a:rPr lang="en-IN" b="1" dirty="0">
                <a:effectLst/>
              </a:rPr>
              <a:t>Reports </a:t>
            </a:r>
            <a:r>
              <a:rPr lang="en-IN" dirty="0"/>
              <a:t>&gt; </a:t>
            </a:r>
            <a:r>
              <a:rPr lang="en-IN" b="1" dirty="0">
                <a:effectLst/>
              </a:rPr>
              <a:t>Statutory Reports </a:t>
            </a:r>
            <a:r>
              <a:rPr lang="en-IN" dirty="0"/>
              <a:t>&gt; </a:t>
            </a:r>
            <a:r>
              <a:rPr lang="en-IN" b="1" dirty="0">
                <a:effectLst/>
              </a:rPr>
              <a:t>TCS Reports </a:t>
            </a:r>
            <a:r>
              <a:rPr lang="en-IN" dirty="0"/>
              <a:t>&gt; </a:t>
            </a:r>
            <a:r>
              <a:rPr lang="en-IN" b="1" dirty="0">
                <a:effectLst/>
              </a:rPr>
              <a:t>Form 27 EQ </a:t>
            </a:r>
            <a:r>
              <a:rPr lang="en-IN" dirty="0"/>
              <a:t>. </a:t>
            </a:r>
          </a:p>
          <a:p>
            <a:pPr marL="0" indent="0">
              <a:buNone/>
            </a:pPr>
            <a:r>
              <a:rPr lang="en-IN" dirty="0"/>
              <a:t>Statistics of Vouchers displays the total number of transactions pertaining to a period which are categorised as </a:t>
            </a:r>
            <a:r>
              <a:rPr lang="en-IN" b="1" dirty="0">
                <a:effectLst/>
              </a:rPr>
              <a:t>Included </a:t>
            </a:r>
            <a:r>
              <a:rPr lang="en-IN" dirty="0"/>
              <a:t>, </a:t>
            </a:r>
            <a:r>
              <a:rPr lang="en-IN" b="1" dirty="0">
                <a:effectLst/>
              </a:rPr>
              <a:t>Excluded </a:t>
            </a:r>
            <a:r>
              <a:rPr lang="en-IN" dirty="0"/>
              <a:t>and </a:t>
            </a:r>
            <a:r>
              <a:rPr lang="en-IN" b="1" dirty="0">
                <a:effectLst/>
              </a:rPr>
              <a:t>Uncertain Transactions </a:t>
            </a:r>
            <a:r>
              <a:rPr lang="en-IN" dirty="0"/>
              <a:t>. The drill-down report of Total Number of Transactions displays the </a:t>
            </a:r>
            <a:r>
              <a:rPr lang="en-IN" b="1" dirty="0">
                <a:effectLst/>
              </a:rPr>
              <a:t>Statistics </a:t>
            </a:r>
            <a:r>
              <a:rPr lang="en-IN" dirty="0"/>
              <a:t>report comprising of voucher types with the corresponding voucher count</a:t>
            </a:r>
            <a:r>
              <a:rPr lang="en-IN" dirty="0" smtClean="0"/>
              <a:t>.</a:t>
            </a:r>
          </a:p>
          <a:p>
            <a:pPr marL="0" indent="0">
              <a:buNone/>
            </a:pPr>
            <a:endParaRPr lang="en-IN" dirty="0"/>
          </a:p>
        </p:txBody>
      </p:sp>
    </p:spTree>
    <p:extLst>
      <p:ext uri="{BB962C8B-B14F-4D97-AF65-F5344CB8AC3E}">
        <p14:creationId xmlns:p14="http://schemas.microsoft.com/office/powerpoint/2010/main" val="10898200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 </a:t>
            </a:r>
            <a:r>
              <a:rPr lang="en-IN"/>
              <a:t>27EQ :</a:t>
            </a:r>
            <a:r>
              <a:rPr lang="en-IN" smtClean="0"/>
              <a:t> Included Transactions </a:t>
            </a:r>
            <a:endParaRPr lang="en-IN" dirty="0"/>
          </a:p>
        </p:txBody>
      </p:sp>
      <p:sp>
        <p:nvSpPr>
          <p:cNvPr id="3" name="Content Placeholder 2"/>
          <p:cNvSpPr>
            <a:spLocks noGrp="1"/>
          </p:cNvSpPr>
          <p:nvPr>
            <p:ph idx="1"/>
          </p:nvPr>
        </p:nvSpPr>
        <p:spPr>
          <a:xfrm>
            <a:off x="680321" y="2085278"/>
            <a:ext cx="10983855" cy="4650059"/>
          </a:xfrm>
        </p:spPr>
        <p:txBody>
          <a:bodyPr>
            <a:normAutofit lnSpcReduction="10000"/>
          </a:bodyPr>
          <a:lstStyle/>
          <a:p>
            <a:r>
              <a:rPr lang="en-IN" b="1" dirty="0" smtClean="0">
                <a:effectLst/>
              </a:rPr>
              <a:t>Booking </a:t>
            </a:r>
            <a:r>
              <a:rPr lang="en-IN" b="1" dirty="0">
                <a:effectLst/>
              </a:rPr>
              <a:t>Voucher: </a:t>
            </a:r>
            <a:r>
              <a:rPr lang="en-IN" dirty="0"/>
              <a:t>Displays the count of booking voucher that are recorded without TCS deduction to book the expenses. </a:t>
            </a:r>
          </a:p>
          <a:p>
            <a:r>
              <a:rPr lang="en-IN" b="1" dirty="0" smtClean="0">
                <a:effectLst/>
              </a:rPr>
              <a:t>Booking </a:t>
            </a:r>
            <a:r>
              <a:rPr lang="en-IN" b="1" dirty="0">
                <a:effectLst/>
              </a:rPr>
              <a:t>with Collection Voucher: </a:t>
            </a:r>
            <a:r>
              <a:rPr lang="en-IN" dirty="0"/>
              <a:t>Displays the count of booking voucher that are recorded with TCS collection details. </a:t>
            </a:r>
          </a:p>
          <a:p>
            <a:r>
              <a:rPr lang="en-IN" b="1" dirty="0" smtClean="0">
                <a:effectLst/>
              </a:rPr>
              <a:t>Collection </a:t>
            </a:r>
            <a:r>
              <a:rPr lang="en-IN" b="1" dirty="0">
                <a:effectLst/>
              </a:rPr>
              <a:t>Voucher: </a:t>
            </a:r>
            <a:r>
              <a:rPr lang="en-IN" dirty="0"/>
              <a:t>Displays the count of all the collection entries passed during the report period. </a:t>
            </a:r>
          </a:p>
          <a:p>
            <a:r>
              <a:rPr lang="en-IN" b="1" dirty="0" smtClean="0">
                <a:effectLst/>
              </a:rPr>
              <a:t>Advance </a:t>
            </a:r>
            <a:r>
              <a:rPr lang="en-IN" b="1" dirty="0">
                <a:effectLst/>
              </a:rPr>
              <a:t>Receipt: </a:t>
            </a:r>
            <a:r>
              <a:rPr lang="en-IN" dirty="0"/>
              <a:t>Displays the count of all the advanced receipts made from the party against the service that will be provided in the future. </a:t>
            </a:r>
          </a:p>
          <a:p>
            <a:r>
              <a:rPr lang="en-IN" b="1" dirty="0" smtClean="0">
                <a:effectLst/>
              </a:rPr>
              <a:t>Reversals</a:t>
            </a:r>
            <a:r>
              <a:rPr lang="en-IN" b="1" dirty="0">
                <a:effectLst/>
              </a:rPr>
              <a:t>: </a:t>
            </a:r>
            <a:r>
              <a:rPr lang="en-IN" dirty="0">
                <a:effectLst/>
              </a:rPr>
              <a:t>Displays the count of all the entries recorded for TCS reversal. </a:t>
            </a:r>
            <a:endParaRPr lang="en-IN" b="1" dirty="0">
              <a:effectLst/>
            </a:endParaRPr>
          </a:p>
          <a:p>
            <a:r>
              <a:rPr lang="en-IN" b="1" dirty="0" smtClean="0">
                <a:effectLst/>
              </a:rPr>
              <a:t>Overridden </a:t>
            </a:r>
            <a:r>
              <a:rPr lang="en-IN" b="1" dirty="0">
                <a:effectLst/>
              </a:rPr>
              <a:t>by User: </a:t>
            </a:r>
            <a:r>
              <a:rPr lang="en-IN" dirty="0">
                <a:effectLst/>
              </a:rPr>
              <a:t>Displays the count the TCS vouchers that were recorded and saved by overwriting the pre-defined tax details. </a:t>
            </a:r>
            <a:endParaRPr lang="en-IN" b="1" dirty="0">
              <a:effectLst/>
            </a:endParaRPr>
          </a:p>
          <a:p>
            <a:endParaRPr lang="en-IN" dirty="0"/>
          </a:p>
        </p:txBody>
      </p:sp>
    </p:spTree>
    <p:extLst>
      <p:ext uri="{BB962C8B-B14F-4D97-AF65-F5344CB8AC3E}">
        <p14:creationId xmlns:p14="http://schemas.microsoft.com/office/powerpoint/2010/main" val="3222867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TCS: Nature of Goods</a:t>
            </a:r>
            <a:r>
              <a:rPr lang="en-IN" b="1" dirty="0"/>
              <a:t/>
            </a:r>
            <a:br>
              <a:rPr lang="en-IN" b="1" dirty="0"/>
            </a:br>
            <a:endParaRPr lang="en-IN" dirty="0"/>
          </a:p>
        </p:txBody>
      </p:sp>
      <p:sp>
        <p:nvSpPr>
          <p:cNvPr id="3" name="Content Placeholder 2"/>
          <p:cNvSpPr>
            <a:spLocks noGrp="1"/>
          </p:cNvSpPr>
          <p:nvPr>
            <p:ph idx="1"/>
          </p:nvPr>
        </p:nvSpPr>
        <p:spPr/>
        <p:txBody>
          <a:bodyPr/>
          <a:lstStyle/>
          <a:p>
            <a:r>
              <a:rPr lang="en-IN" dirty="0"/>
              <a:t>As per section 206C (</a:t>
            </a:r>
            <a:r>
              <a:rPr lang="en-IN" dirty="0" smtClean="0"/>
              <a:t>1) of Income Tax Act, 1961, </a:t>
            </a:r>
            <a:r>
              <a:rPr lang="en-IN" dirty="0"/>
              <a:t>the list of goods covered under TCS and the Rate of tax is as shown: </a:t>
            </a:r>
            <a:endParaRPr lang="en-IN" dirty="0" smtClean="0"/>
          </a:p>
          <a:p>
            <a:pPr marL="914400" lvl="1" indent="-457200">
              <a:buFont typeface="+mj-lt"/>
              <a:buAutoNum type="arabicPeriod"/>
            </a:pPr>
            <a:r>
              <a:rPr lang="en-IN" dirty="0" smtClean="0"/>
              <a:t>Alcoholic </a:t>
            </a:r>
            <a:r>
              <a:rPr lang="en-IN" dirty="0"/>
              <a:t>liquor for human consumption 1% </a:t>
            </a:r>
          </a:p>
          <a:p>
            <a:pPr marL="914400" lvl="1" indent="-457200">
              <a:buFont typeface="+mj-lt"/>
              <a:buAutoNum type="arabicPeriod"/>
            </a:pPr>
            <a:r>
              <a:rPr lang="en-IN" dirty="0" smtClean="0"/>
              <a:t>Tendu </a:t>
            </a:r>
            <a:r>
              <a:rPr lang="en-IN" dirty="0"/>
              <a:t>leaves 5% </a:t>
            </a:r>
            <a:endParaRPr lang="en-IN" dirty="0" smtClean="0"/>
          </a:p>
          <a:p>
            <a:pPr marL="914400" lvl="1" indent="-457200">
              <a:buFont typeface="+mj-lt"/>
              <a:buAutoNum type="arabicPeriod"/>
            </a:pPr>
            <a:r>
              <a:rPr lang="en-IN" dirty="0" smtClean="0"/>
              <a:t>Timber </a:t>
            </a:r>
            <a:r>
              <a:rPr lang="en-IN" dirty="0"/>
              <a:t>obtained under a forest lease 2.5% </a:t>
            </a:r>
          </a:p>
          <a:p>
            <a:pPr marL="914400" lvl="1" indent="-457200">
              <a:buFont typeface="+mj-lt"/>
              <a:buAutoNum type="arabicPeriod"/>
            </a:pPr>
            <a:r>
              <a:rPr lang="en-IN" dirty="0" smtClean="0"/>
              <a:t>Timber </a:t>
            </a:r>
            <a:r>
              <a:rPr lang="en-IN" dirty="0"/>
              <a:t>obtained by any mode other than under a forest lease 2.5% </a:t>
            </a:r>
          </a:p>
          <a:p>
            <a:pPr marL="914400" lvl="1" indent="-457200">
              <a:buFont typeface="+mj-lt"/>
              <a:buAutoNum type="arabicPeriod"/>
            </a:pPr>
            <a:r>
              <a:rPr lang="en-IN" dirty="0" smtClean="0"/>
              <a:t>Any </a:t>
            </a:r>
            <a:r>
              <a:rPr lang="en-IN" dirty="0"/>
              <a:t>other forest produce not being timber or Tendu leaves 2.5% </a:t>
            </a:r>
          </a:p>
          <a:p>
            <a:pPr marL="914400" lvl="1" indent="-457200">
              <a:buFont typeface="+mj-lt"/>
              <a:buAutoNum type="arabicPeriod"/>
            </a:pPr>
            <a:r>
              <a:rPr lang="en-IN" dirty="0" smtClean="0"/>
              <a:t>Scrap </a:t>
            </a:r>
            <a:r>
              <a:rPr lang="en-IN" dirty="0"/>
              <a:t>1%</a:t>
            </a:r>
          </a:p>
        </p:txBody>
      </p:sp>
    </p:spTree>
    <p:extLst>
      <p:ext uri="{BB962C8B-B14F-4D97-AF65-F5344CB8AC3E}">
        <p14:creationId xmlns:p14="http://schemas.microsoft.com/office/powerpoint/2010/main" val="4268987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TCS: </a:t>
            </a:r>
            <a:r>
              <a:rPr lang="en-IN" dirty="0"/>
              <a:t>on Transfer of </a:t>
            </a:r>
            <a:r>
              <a:rPr lang="en-IN" dirty="0" smtClean="0"/>
              <a:t>Rights		 </a:t>
            </a:r>
            <a:endParaRPr lang="en-IN" dirty="0"/>
          </a:p>
        </p:txBody>
      </p:sp>
      <p:sp>
        <p:nvSpPr>
          <p:cNvPr id="3" name="Content Placeholder 2"/>
          <p:cNvSpPr>
            <a:spLocks noGrp="1"/>
          </p:cNvSpPr>
          <p:nvPr>
            <p:ph idx="1"/>
          </p:nvPr>
        </p:nvSpPr>
        <p:spPr>
          <a:xfrm>
            <a:off x="680321" y="2336872"/>
            <a:ext cx="10302989" cy="4126990"/>
          </a:xfrm>
        </p:spPr>
        <p:txBody>
          <a:bodyPr>
            <a:normAutofit/>
          </a:bodyPr>
          <a:lstStyle/>
          <a:p>
            <a:r>
              <a:rPr lang="en-IN" dirty="0"/>
              <a:t>As per Sec 206C (1C), every person who grants a lease or license or enters into a contract or otherwise transfers any right or interest, either in whole or in part, in any parking lot or toll plaza or mine or quarry to another person, other than a public sector company (referred as licensee or lessee) for business shall, at the time of debiting of the amount or on actual receipt, whichever is earlier, collect from the licensee TCS at the rates specified in the </a:t>
            </a:r>
            <a:r>
              <a:rPr lang="en-IN" dirty="0" smtClean="0"/>
              <a:t>following: </a:t>
            </a:r>
          </a:p>
          <a:p>
            <a:pPr marL="800100" lvl="1" indent="-342900">
              <a:buFont typeface="+mj-lt"/>
              <a:buAutoNum type="arabicPeriod"/>
            </a:pPr>
            <a:r>
              <a:rPr lang="en-IN" dirty="0"/>
              <a:t>Parking Lot 2% </a:t>
            </a:r>
          </a:p>
          <a:p>
            <a:pPr marL="800100" lvl="1" indent="-342900">
              <a:buFont typeface="+mj-lt"/>
              <a:buAutoNum type="arabicPeriod"/>
            </a:pPr>
            <a:r>
              <a:rPr lang="en-IN" dirty="0" smtClean="0"/>
              <a:t>Toll </a:t>
            </a:r>
            <a:r>
              <a:rPr lang="en-IN" dirty="0"/>
              <a:t>Plaza 2% </a:t>
            </a:r>
          </a:p>
          <a:p>
            <a:pPr marL="800100" lvl="1" indent="-342900">
              <a:buFont typeface="+mj-lt"/>
              <a:buAutoNum type="arabicPeriod"/>
            </a:pPr>
            <a:r>
              <a:rPr lang="en-IN" dirty="0" smtClean="0"/>
              <a:t>Mining </a:t>
            </a:r>
            <a:r>
              <a:rPr lang="en-IN" dirty="0"/>
              <a:t>or Quarrying 2% </a:t>
            </a:r>
            <a:endParaRPr lang="en-IN" sz="1600" dirty="0"/>
          </a:p>
        </p:txBody>
      </p:sp>
    </p:spTree>
    <p:extLst>
      <p:ext uri="{BB962C8B-B14F-4D97-AF65-F5344CB8AC3E}">
        <p14:creationId xmlns:p14="http://schemas.microsoft.com/office/powerpoint/2010/main" val="1147783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D9E5D1-F10E-4AE6-9562-E815D48196DF}"/>
              </a:ext>
            </a:extLst>
          </p:cNvPr>
          <p:cNvSpPr>
            <a:spLocks noGrp="1"/>
          </p:cNvSpPr>
          <p:nvPr>
            <p:ph idx="1"/>
          </p:nvPr>
        </p:nvSpPr>
        <p:spPr>
          <a:xfrm>
            <a:off x="611263" y="1287114"/>
            <a:ext cx="5133554" cy="3813521"/>
          </a:xfrm>
        </p:spPr>
        <p:txBody>
          <a:bodyPr>
            <a:normAutofit/>
          </a:bodyPr>
          <a:lstStyle/>
          <a:p>
            <a:pPr marL="342900" lvl="0" indent="-342900">
              <a:buFont typeface="+mj-lt"/>
              <a:buAutoNum type="arabicPeriod"/>
            </a:pPr>
            <a:r>
              <a:rPr lang="en-US" sz="2200" dirty="0">
                <a:solidFill>
                  <a:schemeClr val="tx1">
                    <a:lumMod val="75000"/>
                    <a:lumOff val="25000"/>
                  </a:schemeClr>
                </a:solidFill>
                <a:latin typeface="Segoe UI Semilight" panose="020B0402040204020203" pitchFamily="34" charset="0"/>
                <a:cs typeface="Segoe UI Semilight" panose="020B0402040204020203" pitchFamily="34" charset="0"/>
              </a:rPr>
              <a:t>Timber</a:t>
            </a:r>
          </a:p>
          <a:p>
            <a:pPr marL="342900" lvl="0" indent="-342900">
              <a:buFont typeface="+mj-lt"/>
              <a:buAutoNum type="arabicPeriod"/>
            </a:pPr>
            <a:r>
              <a:rPr lang="en-US" sz="2200" dirty="0">
                <a:solidFill>
                  <a:schemeClr val="tx1">
                    <a:lumMod val="75000"/>
                    <a:lumOff val="25000"/>
                  </a:schemeClr>
                </a:solidFill>
                <a:latin typeface="Segoe UI Semilight" panose="020B0402040204020203" pitchFamily="34" charset="0"/>
                <a:cs typeface="Segoe UI Semilight" panose="020B0402040204020203" pitchFamily="34" charset="0"/>
              </a:rPr>
              <a:t>Tendu Leaves</a:t>
            </a:r>
          </a:p>
          <a:p>
            <a:pPr marL="342900" lvl="0" indent="-342900">
              <a:buFont typeface="+mj-lt"/>
              <a:buAutoNum type="arabicPeriod"/>
            </a:pPr>
            <a:r>
              <a:rPr lang="en-US" sz="2200" dirty="0">
                <a:solidFill>
                  <a:schemeClr val="tx1">
                    <a:lumMod val="75000"/>
                    <a:lumOff val="25000"/>
                  </a:schemeClr>
                </a:solidFill>
                <a:latin typeface="Segoe UI Semilight" panose="020B0402040204020203" pitchFamily="34" charset="0"/>
                <a:cs typeface="Segoe UI Semilight" panose="020B0402040204020203" pitchFamily="34" charset="0"/>
              </a:rPr>
              <a:t>Alcoholic Liquor for human consumption</a:t>
            </a:r>
          </a:p>
          <a:p>
            <a:pPr marL="342900" lvl="0" indent="-342900">
              <a:buFont typeface="+mj-lt"/>
              <a:buAutoNum type="arabicPeriod"/>
            </a:pPr>
            <a:r>
              <a:rPr lang="en-US" sz="2200" dirty="0">
                <a:solidFill>
                  <a:schemeClr val="tx1">
                    <a:lumMod val="75000"/>
                    <a:lumOff val="25000"/>
                  </a:schemeClr>
                </a:solidFill>
                <a:latin typeface="Segoe UI Semilight" panose="020B0402040204020203" pitchFamily="34" charset="0"/>
                <a:cs typeface="Segoe UI Semilight" panose="020B0402040204020203" pitchFamily="34" charset="0"/>
              </a:rPr>
              <a:t>Scrap</a:t>
            </a:r>
          </a:p>
          <a:p>
            <a:pPr marL="342900" lvl="0" indent="-342900">
              <a:buFont typeface="+mj-lt"/>
              <a:buAutoNum type="arabicPeriod"/>
            </a:pPr>
            <a:r>
              <a:rPr lang="en-US" sz="2200" dirty="0">
                <a:solidFill>
                  <a:schemeClr val="tx1">
                    <a:lumMod val="75000"/>
                    <a:lumOff val="25000"/>
                  </a:schemeClr>
                </a:solidFill>
                <a:latin typeface="Segoe UI Semilight" panose="020B0402040204020203" pitchFamily="34" charset="0"/>
                <a:cs typeface="Segoe UI Semilight" panose="020B0402040204020203" pitchFamily="34" charset="0"/>
              </a:rPr>
              <a:t>Leasing / Licensing of Parking Lot</a:t>
            </a:r>
          </a:p>
          <a:p>
            <a:pPr marL="342900" lvl="0" indent="-342900">
              <a:buFont typeface="+mj-lt"/>
              <a:buAutoNum type="arabicPeriod"/>
            </a:pPr>
            <a:r>
              <a:rPr lang="en-US" sz="2200" dirty="0">
                <a:solidFill>
                  <a:schemeClr val="tx1">
                    <a:lumMod val="75000"/>
                    <a:lumOff val="25000"/>
                  </a:schemeClr>
                </a:solidFill>
                <a:latin typeface="Segoe UI Semilight" panose="020B0402040204020203" pitchFamily="34" charset="0"/>
                <a:cs typeface="Segoe UI Semilight" panose="020B0402040204020203" pitchFamily="34" charset="0"/>
              </a:rPr>
              <a:t>Sale of Goods</a:t>
            </a:r>
          </a:p>
          <a:p>
            <a:pPr marL="0" indent="0">
              <a:buNone/>
            </a:pPr>
            <a:endParaRPr lang="en-US" sz="2200" dirty="0"/>
          </a:p>
        </p:txBody>
      </p:sp>
      <p:sp>
        <p:nvSpPr>
          <p:cNvPr id="3" name="Title 2">
            <a:extLst>
              <a:ext uri="{FF2B5EF4-FFF2-40B4-BE49-F238E27FC236}">
                <a16:creationId xmlns:a16="http://schemas.microsoft.com/office/drawing/2014/main" id="{8A8A116E-2AB4-4338-B92F-4C46D3E6BAC3}"/>
              </a:ext>
            </a:extLst>
          </p:cNvPr>
          <p:cNvSpPr>
            <a:spLocks noGrp="1"/>
          </p:cNvSpPr>
          <p:nvPr>
            <p:ph type="title"/>
          </p:nvPr>
        </p:nvSpPr>
        <p:spPr/>
        <p:txBody>
          <a:bodyPr/>
          <a:lstStyle/>
          <a:p>
            <a:r>
              <a:rPr lang="en-US" sz="3200" dirty="0"/>
              <a:t>What attract TCS?</a:t>
            </a:r>
          </a:p>
        </p:txBody>
      </p:sp>
      <p:sp>
        <p:nvSpPr>
          <p:cNvPr id="4" name="Rectangle 3">
            <a:extLst>
              <a:ext uri="{FF2B5EF4-FFF2-40B4-BE49-F238E27FC236}">
                <a16:creationId xmlns:a16="http://schemas.microsoft.com/office/drawing/2014/main" id="{EBF56C24-BF83-418C-B3D5-26B808AA533A}"/>
              </a:ext>
            </a:extLst>
          </p:cNvPr>
          <p:cNvSpPr/>
          <p:nvPr/>
        </p:nvSpPr>
        <p:spPr>
          <a:xfrm>
            <a:off x="611263" y="5456583"/>
            <a:ext cx="11147350" cy="862737"/>
          </a:xfrm>
          <a:prstGeom prst="rect">
            <a:avLst/>
          </a:prstGeom>
        </p:spPr>
        <p:txBody>
          <a:bodyPr wrap="square">
            <a:spAutoFit/>
          </a:bodyPr>
          <a:lstStyle/>
          <a:p>
            <a:pPr>
              <a:lnSpc>
                <a:spcPct val="107000"/>
              </a:lnSpc>
              <a:spcAft>
                <a:spcPts val="800"/>
              </a:spcAft>
            </a:pPr>
            <a:r>
              <a:rPr lang="en-US" sz="2400" dirty="0">
                <a:solidFill>
                  <a:schemeClr val="tx1">
                    <a:lumMod val="75000"/>
                    <a:lumOff val="25000"/>
                  </a:schemeClr>
                </a:solidFill>
                <a:latin typeface="Segoe UI Semilight" panose="020B0402040204020203" pitchFamily="34" charset="0"/>
                <a:ea typeface="Times New Roman" panose="02020603050405020304" pitchFamily="18" charset="0"/>
                <a:cs typeface="Times New Roman" panose="02020603050405020304" pitchFamily="18" charset="0"/>
              </a:rPr>
              <a:t>Upon filing their Income Tax Return (ITR), buyers can claim the paid TCS as a tax refund.</a:t>
            </a:r>
            <a:endParaRPr lang="en-US" sz="3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Content Placeholder 1">
            <a:extLst>
              <a:ext uri="{FF2B5EF4-FFF2-40B4-BE49-F238E27FC236}">
                <a16:creationId xmlns:a16="http://schemas.microsoft.com/office/drawing/2014/main" id="{92F1AFE3-94A2-472B-B613-91DF38010773}"/>
              </a:ext>
            </a:extLst>
          </p:cNvPr>
          <p:cNvSpPr txBox="1">
            <a:spLocks/>
          </p:cNvSpPr>
          <p:nvPr/>
        </p:nvSpPr>
        <p:spPr>
          <a:xfrm>
            <a:off x="6786776" y="1292288"/>
            <a:ext cx="5133554" cy="3813521"/>
          </a:xfrm>
          <a:prstGeom prst="rect">
            <a:avLst/>
          </a:prstGeom>
        </p:spPr>
        <p:txBody>
          <a:bodyPr>
            <a:normAutofit fontScale="92500"/>
          </a:bodyPr>
          <a:lstStyle>
            <a:lvl1pPr marL="228600" indent="-228600" algn="just" defTabSz="914400" rtl="0" eaLnBrk="1" latinLnBrk="0" hangingPunct="1">
              <a:lnSpc>
                <a:spcPct val="100000"/>
              </a:lnSpc>
              <a:spcBef>
                <a:spcPts val="1200"/>
              </a:spcBef>
              <a:buFont typeface="Arial" panose="020B0604020202020204" pitchFamily="34" charset="0"/>
              <a:buChar char="•"/>
              <a:defRPr sz="18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mj-lt"/>
              <a:buAutoNum type="arabicPeriod" startAt="7"/>
            </a:pPr>
            <a:r>
              <a:rPr lang="en-US" sz="2400" dirty="0">
                <a:solidFill>
                  <a:schemeClr val="tx1">
                    <a:lumMod val="75000"/>
                    <a:lumOff val="25000"/>
                  </a:schemeClr>
                </a:solidFill>
                <a:latin typeface="Segoe UI Semilight" panose="020B0402040204020203" pitchFamily="34" charset="0"/>
                <a:cs typeface="Segoe UI Semilight" panose="020B0402040204020203" pitchFamily="34" charset="0"/>
              </a:rPr>
              <a:t>Leasing / Licensing of Toll Plaza </a:t>
            </a:r>
          </a:p>
          <a:p>
            <a:pPr marL="342900" indent="-342900">
              <a:buFont typeface="+mj-lt"/>
              <a:buAutoNum type="arabicPeriod" startAt="7"/>
            </a:pPr>
            <a:r>
              <a:rPr lang="en-US" sz="2400" dirty="0">
                <a:solidFill>
                  <a:schemeClr val="tx1">
                    <a:lumMod val="75000"/>
                    <a:lumOff val="25000"/>
                  </a:schemeClr>
                </a:solidFill>
                <a:latin typeface="Segoe UI Semilight" panose="020B0402040204020203" pitchFamily="34" charset="0"/>
                <a:cs typeface="Segoe UI Semilight" panose="020B0402040204020203" pitchFamily="34" charset="0"/>
              </a:rPr>
              <a:t> Leasing / Licensing of Mining and quarrying</a:t>
            </a:r>
          </a:p>
          <a:p>
            <a:pPr marL="342900" indent="-342900">
              <a:buFont typeface="+mj-lt"/>
              <a:buAutoNum type="arabicPeriod" startAt="7"/>
            </a:pPr>
            <a:r>
              <a:rPr lang="en-US" sz="2400" dirty="0">
                <a:solidFill>
                  <a:schemeClr val="tx1">
                    <a:lumMod val="75000"/>
                    <a:lumOff val="25000"/>
                  </a:schemeClr>
                </a:solidFill>
                <a:latin typeface="Segoe UI Semilight" panose="020B0402040204020203" pitchFamily="34" charset="0"/>
                <a:cs typeface="Segoe UI Semilight" panose="020B0402040204020203" pitchFamily="34" charset="0"/>
              </a:rPr>
              <a:t> Minerals</a:t>
            </a:r>
          </a:p>
          <a:p>
            <a:pPr marL="342900" indent="-342900">
              <a:buFont typeface="+mj-lt"/>
              <a:buAutoNum type="arabicPeriod" startAt="7"/>
            </a:pPr>
            <a:r>
              <a:rPr lang="en-US" sz="2400" dirty="0">
                <a:solidFill>
                  <a:schemeClr val="tx1">
                    <a:lumMod val="75000"/>
                    <a:lumOff val="25000"/>
                  </a:schemeClr>
                </a:solidFill>
                <a:latin typeface="Segoe UI Semilight" panose="020B0402040204020203" pitchFamily="34" charset="0"/>
                <a:cs typeface="Segoe UI Semilight" panose="020B0402040204020203" pitchFamily="34" charset="0"/>
              </a:rPr>
              <a:t> Scrap</a:t>
            </a:r>
          </a:p>
          <a:p>
            <a:pPr marL="342900" indent="-342900">
              <a:buFont typeface="+mj-lt"/>
              <a:buAutoNum type="arabicPeriod" startAt="7"/>
            </a:pPr>
            <a:r>
              <a:rPr lang="en-US" sz="2400" dirty="0">
                <a:solidFill>
                  <a:schemeClr val="tx1">
                    <a:lumMod val="75000"/>
                    <a:lumOff val="25000"/>
                  </a:schemeClr>
                </a:solidFill>
                <a:latin typeface="Segoe UI Semilight" panose="020B0402040204020203" pitchFamily="34" charset="0"/>
                <a:cs typeface="Segoe UI Semilight" panose="020B0402040204020203" pitchFamily="34" charset="0"/>
              </a:rPr>
              <a:t> Sale of Motor vehicle</a:t>
            </a:r>
          </a:p>
          <a:p>
            <a:pPr marL="342900" indent="-342900">
              <a:buFont typeface="+mj-lt"/>
              <a:buAutoNum type="arabicPeriod" startAt="7"/>
            </a:pPr>
            <a:r>
              <a:rPr lang="en-US" sz="2400" dirty="0">
                <a:solidFill>
                  <a:schemeClr val="tx1">
                    <a:lumMod val="75000"/>
                    <a:lumOff val="25000"/>
                  </a:schemeClr>
                </a:solidFill>
                <a:latin typeface="Segoe UI Semilight" panose="020B0402040204020203" pitchFamily="34" charset="0"/>
                <a:cs typeface="Segoe UI Semilight" panose="020B0402040204020203" pitchFamily="34" charset="0"/>
              </a:rPr>
              <a:t> Bullion and Jewelry</a:t>
            </a:r>
          </a:p>
          <a:p>
            <a:pPr marL="342900" indent="-342900">
              <a:buFont typeface="+mj-lt"/>
              <a:buAutoNum type="arabicPeriod" startAt="7"/>
            </a:pPr>
            <a:r>
              <a:rPr lang="en-US" sz="2400" dirty="0">
                <a:solidFill>
                  <a:schemeClr val="tx1">
                    <a:lumMod val="75000"/>
                    <a:lumOff val="25000"/>
                  </a:schemeClr>
                </a:solidFill>
                <a:latin typeface="Segoe UI Semilight" panose="020B0402040204020203" pitchFamily="34" charset="0"/>
                <a:cs typeface="Segoe UI Semilight" panose="020B0402040204020203" pitchFamily="34" charset="0"/>
              </a:rPr>
              <a:t> Tour Program Package and so on…</a:t>
            </a:r>
            <a:endParaRPr lang="en-US" dirty="0"/>
          </a:p>
        </p:txBody>
      </p:sp>
    </p:spTree>
    <p:extLst>
      <p:ext uri="{BB962C8B-B14F-4D97-AF65-F5344CB8AC3E}">
        <p14:creationId xmlns:p14="http://schemas.microsoft.com/office/powerpoint/2010/main" val="332350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Keywords to Know  </a:t>
            </a:r>
            <a:endParaRPr lang="en-IN" dirty="0"/>
          </a:p>
        </p:txBody>
      </p:sp>
      <p:sp>
        <p:nvSpPr>
          <p:cNvPr id="3" name="Content Placeholder 2"/>
          <p:cNvSpPr>
            <a:spLocks noGrp="1"/>
          </p:cNvSpPr>
          <p:nvPr>
            <p:ph idx="1"/>
          </p:nvPr>
        </p:nvSpPr>
        <p:spPr>
          <a:xfrm>
            <a:off x="680321" y="2136150"/>
            <a:ext cx="10482050" cy="4632639"/>
          </a:xfrm>
        </p:spPr>
        <p:txBody>
          <a:bodyPr/>
          <a:lstStyle/>
          <a:p>
            <a:endParaRPr lang="en-IN" b="1" dirty="0" smtClean="0"/>
          </a:p>
          <a:p>
            <a:r>
              <a:rPr lang="en-IN" b="1" dirty="0" smtClean="0"/>
              <a:t>Meaning </a:t>
            </a:r>
            <a:r>
              <a:rPr lang="en-IN" b="1" dirty="0"/>
              <a:t>of </a:t>
            </a:r>
            <a:r>
              <a:rPr lang="en-IN" b="1" dirty="0" smtClean="0"/>
              <a:t>Seller</a:t>
            </a:r>
            <a:r>
              <a:rPr lang="en-IN" dirty="0" smtClean="0"/>
              <a:t>: Seller </a:t>
            </a:r>
            <a:r>
              <a:rPr lang="en-IN" dirty="0"/>
              <a:t>means </a:t>
            </a:r>
            <a:endParaRPr lang="en-IN" dirty="0" smtClean="0"/>
          </a:p>
          <a:p>
            <a:pPr lvl="1">
              <a:buFont typeface="Wingdings" panose="05000000000000000000" pitchFamily="2" charset="2"/>
              <a:buChar char="§"/>
            </a:pPr>
            <a:r>
              <a:rPr lang="en-IN" dirty="0" smtClean="0"/>
              <a:t>Central Government</a:t>
            </a:r>
          </a:p>
          <a:p>
            <a:pPr lvl="1">
              <a:buFont typeface="Wingdings" panose="05000000000000000000" pitchFamily="2" charset="2"/>
              <a:buChar char="§"/>
            </a:pPr>
            <a:r>
              <a:rPr lang="en-IN" dirty="0" smtClean="0"/>
              <a:t>State </a:t>
            </a:r>
            <a:r>
              <a:rPr lang="en-IN" dirty="0"/>
              <a:t>Government </a:t>
            </a:r>
            <a:endParaRPr lang="en-IN" dirty="0" smtClean="0"/>
          </a:p>
          <a:p>
            <a:pPr lvl="1">
              <a:buFont typeface="Wingdings" panose="05000000000000000000" pitchFamily="2" charset="2"/>
              <a:buChar char="§"/>
            </a:pPr>
            <a:r>
              <a:rPr lang="en-IN" dirty="0" smtClean="0"/>
              <a:t>Any </a:t>
            </a:r>
            <a:r>
              <a:rPr lang="en-IN" dirty="0"/>
              <a:t>local authority </a:t>
            </a:r>
            <a:endParaRPr lang="en-IN" dirty="0" smtClean="0"/>
          </a:p>
          <a:p>
            <a:pPr lvl="1">
              <a:buFont typeface="Wingdings" panose="05000000000000000000" pitchFamily="2" charset="2"/>
              <a:buChar char="§"/>
            </a:pPr>
            <a:r>
              <a:rPr lang="en-IN" dirty="0" smtClean="0"/>
              <a:t>Corporation </a:t>
            </a:r>
            <a:r>
              <a:rPr lang="en-IN" dirty="0"/>
              <a:t>or authority established by or under a Central, </a:t>
            </a:r>
            <a:r>
              <a:rPr lang="en-IN" dirty="0" smtClean="0"/>
              <a:t>State or Provincial </a:t>
            </a:r>
            <a:r>
              <a:rPr lang="en-IN" dirty="0"/>
              <a:t>Act </a:t>
            </a:r>
            <a:endParaRPr lang="en-IN" dirty="0" smtClean="0"/>
          </a:p>
          <a:p>
            <a:pPr lvl="1">
              <a:buFont typeface="Wingdings" panose="05000000000000000000" pitchFamily="2" charset="2"/>
              <a:buChar char="§"/>
            </a:pPr>
            <a:r>
              <a:rPr lang="en-IN" dirty="0" smtClean="0"/>
              <a:t>Any </a:t>
            </a:r>
            <a:r>
              <a:rPr lang="en-IN" dirty="0"/>
              <a:t>company </a:t>
            </a:r>
            <a:endParaRPr lang="en-IN" dirty="0" smtClean="0"/>
          </a:p>
          <a:p>
            <a:pPr lvl="1">
              <a:buFont typeface="Wingdings" panose="05000000000000000000" pitchFamily="2" charset="2"/>
              <a:buChar char="§"/>
            </a:pPr>
            <a:r>
              <a:rPr lang="en-IN" dirty="0" smtClean="0"/>
              <a:t>Firm </a:t>
            </a:r>
          </a:p>
          <a:p>
            <a:pPr lvl="1">
              <a:buFont typeface="Wingdings" panose="05000000000000000000" pitchFamily="2" charset="2"/>
              <a:buChar char="§"/>
            </a:pPr>
            <a:r>
              <a:rPr lang="en-IN" dirty="0" smtClean="0"/>
              <a:t>Co-operative </a:t>
            </a:r>
            <a:r>
              <a:rPr lang="en-IN" dirty="0"/>
              <a:t>society </a:t>
            </a:r>
            <a:endParaRPr lang="en-IN" dirty="0" smtClean="0"/>
          </a:p>
          <a:p>
            <a:pPr marL="0" indent="0">
              <a:buNone/>
            </a:pPr>
            <a:endParaRPr lang="en-IN" dirty="0"/>
          </a:p>
        </p:txBody>
      </p:sp>
    </p:spTree>
    <p:extLst>
      <p:ext uri="{BB962C8B-B14F-4D97-AF65-F5344CB8AC3E}">
        <p14:creationId xmlns:p14="http://schemas.microsoft.com/office/powerpoint/2010/main" val="3279703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Keywords to Know </a:t>
            </a:r>
            <a:r>
              <a:rPr lang="en-US" dirty="0" smtClean="0"/>
              <a:t>(Continued)</a:t>
            </a:r>
            <a:endParaRPr lang="en-IN" dirty="0"/>
          </a:p>
        </p:txBody>
      </p:sp>
      <p:sp>
        <p:nvSpPr>
          <p:cNvPr id="3" name="Content Placeholder 2"/>
          <p:cNvSpPr>
            <a:spLocks noGrp="1"/>
          </p:cNvSpPr>
          <p:nvPr>
            <p:ph idx="1"/>
          </p:nvPr>
        </p:nvSpPr>
        <p:spPr/>
        <p:txBody>
          <a:bodyPr>
            <a:normAutofit/>
          </a:bodyPr>
          <a:lstStyle/>
          <a:p>
            <a:r>
              <a:rPr lang="en-IN" b="1" dirty="0" smtClean="0"/>
              <a:t>Meaning </a:t>
            </a:r>
            <a:r>
              <a:rPr lang="en-IN" b="1" dirty="0"/>
              <a:t>of Buyer </a:t>
            </a:r>
            <a:endParaRPr lang="en-IN" dirty="0"/>
          </a:p>
          <a:p>
            <a:r>
              <a:rPr lang="en-IN" dirty="0"/>
              <a:t>Buyer means a person who obtains in any sale, by way of auction, tender, or any other mode, goods of the nature specified above or the right to receive any such goods, but does not </a:t>
            </a:r>
            <a:r>
              <a:rPr lang="en-IN" dirty="0" smtClean="0"/>
              <a:t>include </a:t>
            </a:r>
          </a:p>
          <a:p>
            <a:pPr lvl="1">
              <a:buFont typeface="Wingdings" panose="05000000000000000000" pitchFamily="2" charset="2"/>
              <a:buChar char="§"/>
            </a:pPr>
            <a:r>
              <a:rPr lang="en-IN" dirty="0" smtClean="0"/>
              <a:t>A </a:t>
            </a:r>
            <a:r>
              <a:rPr lang="en-IN" dirty="0"/>
              <a:t>public sector company, the central government, a state government, an embassy, a high commission, legation, commission, consulate and the trade representation of a foreign state and a club; </a:t>
            </a:r>
            <a:r>
              <a:rPr lang="en-IN" dirty="0" smtClean="0"/>
              <a:t>or </a:t>
            </a:r>
          </a:p>
          <a:p>
            <a:pPr lvl="1">
              <a:buFont typeface="Wingdings" panose="05000000000000000000" pitchFamily="2" charset="2"/>
              <a:buChar char="§"/>
            </a:pPr>
            <a:r>
              <a:rPr lang="en-IN" dirty="0" smtClean="0"/>
              <a:t>A </a:t>
            </a:r>
            <a:r>
              <a:rPr lang="en-IN" dirty="0"/>
              <a:t>buyer in the retail sale of such goods purchased by him for personal consumption. </a:t>
            </a:r>
            <a:endParaRPr lang="en-US" dirty="0" smtClean="0"/>
          </a:p>
        </p:txBody>
      </p:sp>
    </p:spTree>
    <p:extLst>
      <p:ext uri="{BB962C8B-B14F-4D97-AF65-F5344CB8AC3E}">
        <p14:creationId xmlns:p14="http://schemas.microsoft.com/office/powerpoint/2010/main" val="35756586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Keywords to Know (Continued)</a:t>
            </a:r>
            <a:endParaRPr lang="en-IN" dirty="0"/>
          </a:p>
        </p:txBody>
      </p:sp>
      <p:sp>
        <p:nvSpPr>
          <p:cNvPr id="3" name="Content Placeholder 2"/>
          <p:cNvSpPr>
            <a:spLocks noGrp="1"/>
          </p:cNvSpPr>
          <p:nvPr>
            <p:ph idx="1"/>
          </p:nvPr>
        </p:nvSpPr>
        <p:spPr>
          <a:xfrm>
            <a:off x="680321" y="2129883"/>
            <a:ext cx="10102908" cy="4594303"/>
          </a:xfrm>
        </p:spPr>
        <p:txBody>
          <a:bodyPr>
            <a:normAutofit fontScale="92500" lnSpcReduction="10000"/>
          </a:bodyPr>
          <a:lstStyle/>
          <a:p>
            <a:pPr marL="0" indent="0">
              <a:buNone/>
            </a:pPr>
            <a:r>
              <a:rPr lang="en-IN" sz="2800" b="1" dirty="0" smtClean="0"/>
              <a:t>Issue </a:t>
            </a:r>
            <a:r>
              <a:rPr lang="en-IN" sz="2800" b="1" dirty="0"/>
              <a:t>of TCS </a:t>
            </a:r>
            <a:r>
              <a:rPr lang="en-IN" sz="2800" b="1" dirty="0" smtClean="0"/>
              <a:t>Certificate, </a:t>
            </a:r>
            <a:endParaRPr lang="en-IN" sz="2800" dirty="0"/>
          </a:p>
          <a:p>
            <a:pPr marL="0" indent="0">
              <a:buNone/>
            </a:pPr>
            <a:r>
              <a:rPr lang="en-IN" dirty="0"/>
              <a:t>As per Sec. 206C (5), any person responsible for collecting the tax is required to issue a certificate of collection of tax at source in Form No. 27D to the buyer (or licensee or lessee) within a period of one month of the end of the month during which the amount is debited to the account of the buyer (or licensee or lessee) or the payment received from the buyer, as the case may be. However, where more than one certificate is required to be furnished to a buyer (or licensee or lessee) for tax collected at source in respect of the period ending on the 30th September and the 31st March in each financial year, the person collecting the tax, may on request from such buyer (or licensee or lessee), issue within one month from the end of such period, a consolidated certificate in Form No. 27D for tax collected during whole of such period. </a:t>
            </a:r>
          </a:p>
        </p:txBody>
      </p:sp>
    </p:spTree>
    <p:extLst>
      <p:ext uri="{BB962C8B-B14F-4D97-AF65-F5344CB8AC3E}">
        <p14:creationId xmlns:p14="http://schemas.microsoft.com/office/powerpoint/2010/main" val="1830130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Keywords to Know (Continued)</a:t>
            </a:r>
            <a:endParaRPr lang="en-IN" dirty="0"/>
          </a:p>
        </p:txBody>
      </p:sp>
      <p:sp>
        <p:nvSpPr>
          <p:cNvPr id="3" name="Content Placeholder 2"/>
          <p:cNvSpPr>
            <a:spLocks noGrp="1"/>
          </p:cNvSpPr>
          <p:nvPr>
            <p:ph idx="1"/>
          </p:nvPr>
        </p:nvSpPr>
        <p:spPr>
          <a:xfrm>
            <a:off x="680321" y="2370325"/>
            <a:ext cx="9946791" cy="4130835"/>
          </a:xfrm>
        </p:spPr>
        <p:txBody>
          <a:bodyPr>
            <a:normAutofit lnSpcReduction="10000"/>
          </a:bodyPr>
          <a:lstStyle/>
          <a:p>
            <a:pPr marL="0" indent="0">
              <a:buNone/>
            </a:pPr>
            <a:r>
              <a:rPr lang="en-IN" sz="3000" b="1" dirty="0" smtClean="0"/>
              <a:t>Returns </a:t>
            </a:r>
            <a:r>
              <a:rPr lang="en-IN" sz="3000" b="1" dirty="0"/>
              <a:t>under </a:t>
            </a:r>
            <a:r>
              <a:rPr lang="en-IN" sz="3000" b="1" dirty="0" smtClean="0"/>
              <a:t>TCS, </a:t>
            </a:r>
            <a:endParaRPr lang="en-IN" sz="3000" dirty="0"/>
          </a:p>
          <a:p>
            <a:pPr marL="0" indent="0">
              <a:buNone/>
            </a:pPr>
            <a:r>
              <a:rPr lang="en-IN" dirty="0"/>
              <a:t>Every person collecting tax in accordance with provisions of section 206C in respect of financial year, is required to furnish returns in the prescribed manner as detailed below (Figure 1.3) with the Income Tax Department. The returns ensure proper checks and balances on TCS collections and subsequent credit taken there of by the collectee/ payee. TCS returns contain details of collectors (like TAN, Name, Address), tax deposited at the bank (like amount, challan identification number) collectee details (like PAN, Name, Amount paid, Tax collected at source) in the form prescribed by Income Tax Department. </a:t>
            </a:r>
          </a:p>
        </p:txBody>
      </p:sp>
    </p:spTree>
    <p:extLst>
      <p:ext uri="{BB962C8B-B14F-4D97-AF65-F5344CB8AC3E}">
        <p14:creationId xmlns:p14="http://schemas.microsoft.com/office/powerpoint/2010/main" val="36670144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307</TotalTime>
  <Words>2367</Words>
  <Application>Microsoft Office PowerPoint</Application>
  <PresentationFormat>Widescreen</PresentationFormat>
  <Paragraphs>188</Paragraphs>
  <Slides>23</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-apple-system</vt:lpstr>
      <vt:lpstr>Arial</vt:lpstr>
      <vt:lpstr>Calibri</vt:lpstr>
      <vt:lpstr>Calibri Light</vt:lpstr>
      <vt:lpstr>Segoe UI Semibold</vt:lpstr>
      <vt:lpstr>Segoe UI Semilight</vt:lpstr>
      <vt:lpstr>Times New Roman</vt:lpstr>
      <vt:lpstr>Wingdings</vt:lpstr>
      <vt:lpstr>Office Theme</vt:lpstr>
      <vt:lpstr>Tax Collected at Source</vt:lpstr>
      <vt:lpstr>Tax collected at source (TCS)</vt:lpstr>
      <vt:lpstr>TCS: Nature of Goods </vt:lpstr>
      <vt:lpstr>TCS: on Transfer of Rights   </vt:lpstr>
      <vt:lpstr>What attract TCS?</vt:lpstr>
      <vt:lpstr>Keywords to Know  </vt:lpstr>
      <vt:lpstr>Keywords to Know (Continued)</vt:lpstr>
      <vt:lpstr>Keywords to Know (Continued)</vt:lpstr>
      <vt:lpstr>Keywords to Know (Continued)</vt:lpstr>
      <vt:lpstr>TCS Return Form 27EQ</vt:lpstr>
      <vt:lpstr>Configuring Tally.ERP 9 for TCS</vt:lpstr>
      <vt:lpstr>Configuring Tally.ERP 9 for TCS</vt:lpstr>
      <vt:lpstr>TCS Ledger</vt:lpstr>
      <vt:lpstr>Create Nature of Goods (TCS)</vt:lpstr>
      <vt:lpstr>Party Ledger (TCS) </vt:lpstr>
      <vt:lpstr>Party Ledger (TCS) </vt:lpstr>
      <vt:lpstr>Party Ledger (TCS) </vt:lpstr>
      <vt:lpstr>Sales Ledger (TCS)</vt:lpstr>
      <vt:lpstr>Stock Item (TCS) </vt:lpstr>
      <vt:lpstr>Sale and Purchase (TCS)</vt:lpstr>
      <vt:lpstr>Payment Transaction (TCS) </vt:lpstr>
      <vt:lpstr>Form 27EQ (TCS) </vt:lpstr>
      <vt:lpstr>Form 27EQ : Included Transactions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Collected at Source</dc:title>
  <dc:creator>vijay</dc:creator>
  <cp:lastModifiedBy>vijay</cp:lastModifiedBy>
  <cp:revision>20</cp:revision>
  <dcterms:created xsi:type="dcterms:W3CDTF">2020-06-18T17:27:33Z</dcterms:created>
  <dcterms:modified xsi:type="dcterms:W3CDTF">2022-01-21T11:15:48Z</dcterms:modified>
</cp:coreProperties>
</file>